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7" r:id="rId12"/>
    <p:sldId id="278" r:id="rId13"/>
    <p:sldId id="267" r:id="rId14"/>
    <p:sldId id="268" r:id="rId15"/>
    <p:sldId id="269" r:id="rId16"/>
    <p:sldId id="270" r:id="rId17"/>
    <p:sldId id="272" r:id="rId18"/>
    <p:sldId id="271" r:id="rId19"/>
    <p:sldId id="273" r:id="rId20"/>
    <p:sldId id="274" r:id="rId21"/>
    <p:sldId id="275" r:id="rId22"/>
    <p:sldId id="276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B4C62-9C47-7641-8B84-8339F9FEC4AD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6C796-8C19-2B46-834B-9E83353BC7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1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D6735-FB99-194F-8AA0-1F566E95FDB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C099-9ACC-9F41-8890-C6C65F966529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1/8/14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DB6A7-4691-3C4A-A823-D1BFBC0639B6}" type="datetime1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1/8/14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white">
                    <a:tint val="75000"/>
                  </a:prstClr>
                </a:solidFill>
              </a:rPr>
              <a:t>Epidemioogical Model for Clostridium Difficile Transmission in Healthcare Settings</a:t>
            </a:r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88C96-81E6-D643-9017-EAF07C88A988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310991"/>
            <a:ext cx="8229600" cy="751563"/>
          </a:xfrm>
        </p:spPr>
        <p:txBody>
          <a:bodyPr anchor="ctr">
            <a:noAutofit/>
          </a:bodyPr>
          <a:lstStyle/>
          <a:p>
            <a:r>
              <a:rPr lang="en-US" sz="2400" dirty="0" smtClean="0"/>
              <a:t>Lecture 2: Visual Display of Data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dirty="0" smtClean="0"/>
              <a:t>Overview: In addition to considering various summary statistics, it is also common to consider some visual display of the data</a:t>
            </a:r>
          </a:p>
          <a:p>
            <a:pPr marL="571500" indent="-571500"/>
            <a:r>
              <a:rPr lang="en-US" dirty="0" smtClean="0"/>
              <a:t>Outline:</a:t>
            </a:r>
          </a:p>
          <a:p>
            <a:pPr marL="971550" lvl="1" indent="-571500">
              <a:buFont typeface="+mj-lt"/>
              <a:buAutoNum type="arabicPeriod"/>
            </a:pPr>
            <a:r>
              <a:rPr lang="en-US" dirty="0" smtClean="0"/>
              <a:t>Histograms</a:t>
            </a:r>
          </a:p>
          <a:p>
            <a:pPr marL="971550" lvl="1" indent="-571500">
              <a:buFont typeface="+mj-lt"/>
              <a:buAutoNum type="arabicPeriod"/>
            </a:pPr>
            <a:r>
              <a:rPr lang="en-US" dirty="0" smtClean="0"/>
              <a:t>Scatter Plots</a:t>
            </a:r>
          </a:p>
          <a:p>
            <a:pPr marL="971550" lvl="1" indent="-571500">
              <a:buFont typeface="+mj-lt"/>
              <a:buAutoNum type="arabicPeriod"/>
            </a:pPr>
            <a:r>
              <a:rPr lang="en-US" dirty="0" smtClean="0"/>
              <a:t>Assignment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3"/>
            </a:pPr>
            <a:r>
              <a:rPr lang="en-US" sz="2400" dirty="0" smtClean="0"/>
              <a:t>Select the smallest observed value as the lower limit of the first class and add multiples of the CW from step (2) to obtain the </a:t>
            </a:r>
            <a:r>
              <a:rPr lang="en-US" sz="2400" i="1" dirty="0" smtClean="0"/>
              <a:t>lower</a:t>
            </a:r>
            <a:r>
              <a:rPr lang="en-US" sz="2400" dirty="0" smtClean="0"/>
              <a:t> (not upper!) limits for each class</a:t>
            </a:r>
          </a:p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353632" y="2856438"/>
          <a:ext cx="6589902" cy="280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1098317"/>
                <a:gridCol w="1098317"/>
                <a:gridCol w="1098317"/>
                <a:gridCol w="1098317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3"/>
            </a:pPr>
            <a:r>
              <a:rPr lang="en-US" sz="2400" dirty="0" smtClean="0"/>
              <a:t>Select the smallest observed value as the lower limit of the first class and add multiples of the CW from step (2) to obtain the </a:t>
            </a:r>
            <a:r>
              <a:rPr lang="en-US" sz="2400" i="1" dirty="0" smtClean="0"/>
              <a:t>lower</a:t>
            </a:r>
            <a:r>
              <a:rPr lang="en-US" sz="2400" dirty="0" smtClean="0"/>
              <a:t> (not upper!) limits for each class</a:t>
            </a:r>
          </a:p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353632" y="2856438"/>
          <a:ext cx="6589902" cy="280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1098317"/>
                <a:gridCol w="1098317"/>
                <a:gridCol w="1098317"/>
                <a:gridCol w="1098317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3"/>
            </a:pPr>
            <a:r>
              <a:rPr lang="en-US" sz="2400" dirty="0" smtClean="0"/>
              <a:t>Select the smallest observed value as the lower limit of the first class and add multiples of the CW from step (2) to obtain the </a:t>
            </a:r>
            <a:r>
              <a:rPr lang="en-US" sz="2400" i="1" dirty="0" smtClean="0"/>
              <a:t>lower</a:t>
            </a:r>
            <a:r>
              <a:rPr lang="en-US" sz="2400" dirty="0" smtClean="0"/>
              <a:t> (not upper!) limits for each class</a:t>
            </a:r>
          </a:p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353632" y="2856438"/>
          <a:ext cx="6589902" cy="280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1098317"/>
                <a:gridCol w="1098317"/>
                <a:gridCol w="1098317"/>
                <a:gridCol w="1098317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4"/>
            </a:pPr>
            <a:r>
              <a:rPr lang="en-US" sz="2400" dirty="0" smtClean="0"/>
              <a:t>To find the upper class limits, add the CW to the lower class limits and subtract from this the precision of the data</a:t>
            </a:r>
          </a:p>
          <a:p>
            <a:pPr marL="571500" indent="-571500">
              <a:buNone/>
            </a:pP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353632" y="2856438"/>
          <a:ext cx="6589902" cy="280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1098317"/>
                <a:gridCol w="1098317"/>
                <a:gridCol w="1098317"/>
                <a:gridCol w="1098317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133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5"/>
            </a:pPr>
            <a:r>
              <a:rPr lang="en-US" sz="2400" dirty="0" smtClean="0"/>
              <a:t>The class </a:t>
            </a:r>
            <a:r>
              <a:rPr lang="en-US" sz="2400" i="1" dirty="0" smtClean="0"/>
              <a:t>boundaries</a:t>
            </a:r>
            <a:r>
              <a:rPr lang="en-US" sz="2400" dirty="0" smtClean="0"/>
              <a:t> will be the midpoint of the gaps between the upper and lower boundaries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353632" y="2856438"/>
          <a:ext cx="6589902" cy="305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925899"/>
                <a:gridCol w="1270735"/>
                <a:gridCol w="1145465"/>
                <a:gridCol w="1051169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37.5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133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151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151.5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6"/>
            </a:pPr>
            <a:r>
              <a:rPr lang="en-US" sz="2400" dirty="0" smtClean="0"/>
              <a:t>We need to count the frequencies for each class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1167776" y="2856438"/>
          <a:ext cx="6762321" cy="305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925899"/>
                <a:gridCol w="1270735"/>
                <a:gridCol w="1145465"/>
                <a:gridCol w="1223588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37.5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133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151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151.5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arabicPeriod" startAt="7"/>
            </a:pPr>
            <a:r>
              <a:rPr lang="en-US" sz="2400" dirty="0" smtClean="0"/>
              <a:t>Draw the histogram:</a:t>
            </a:r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7"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The histogram seems to have two peaks- we say it is </a:t>
            </a:r>
            <a:r>
              <a:rPr lang="en-US" sz="2400" i="1" dirty="0" smtClean="0"/>
              <a:t>bimodal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154" y="1756270"/>
            <a:ext cx="6195245" cy="3398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>
              <a:buNone/>
            </a:pPr>
            <a:r>
              <a:rPr lang="en-US" sz="2400" dirty="0" smtClean="0"/>
              <a:t>	However, when classifying data as bimodal, we must be careful. Suppose we had chosen only four classes. We would have produced this histogram: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This histogram appears to be </a:t>
            </a:r>
            <a:r>
              <a:rPr lang="en-US" sz="2400" dirty="0" err="1" smtClean="0"/>
              <a:t>unimodal</a:t>
            </a:r>
            <a:r>
              <a:rPr lang="en-US" sz="2400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4964" y="2293899"/>
            <a:ext cx="5441310" cy="3102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 startAt="8"/>
            </a:pPr>
            <a:r>
              <a:rPr lang="en-US" sz="2400" dirty="0" smtClean="0"/>
              <a:t>Finally, we may also consider the </a:t>
            </a:r>
            <a:r>
              <a:rPr lang="en-US" sz="2400" i="1" dirty="0" smtClean="0"/>
              <a:t>relative </a:t>
            </a:r>
            <a:r>
              <a:rPr lang="en-US" sz="2400" dirty="0" smtClean="0"/>
              <a:t>frequencies for each class: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 noChangeAspect="1"/>
          </p:cNvGraphicFramePr>
          <p:nvPr/>
        </p:nvGraphicFramePr>
        <p:xfrm>
          <a:off x="753088" y="2454740"/>
          <a:ext cx="7475702" cy="305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035"/>
                <a:gridCol w="930035"/>
                <a:gridCol w="784034"/>
                <a:gridCol w="1177229"/>
                <a:gridCol w="1205161"/>
                <a:gridCol w="1192203"/>
                <a:gridCol w="1257005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Relative</a:t>
                      </a:r>
                      <a:r>
                        <a:rPr lang="en-US" sz="1800" baseline="0" dirty="0" smtClean="0"/>
                        <a:t> 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37.5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1/24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7/24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94.5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113.5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133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151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132.5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151.5</a:t>
                      </a:r>
                      <a:endParaRPr lang="en-US" sz="180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1/8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Histograms </a:t>
            </a:r>
            <a:r>
              <a:rPr lang="en-US" sz="2600" dirty="0" err="1" smtClean="0"/>
              <a:t>vs</a:t>
            </a:r>
            <a:r>
              <a:rPr lang="en-US" sz="2600" dirty="0" smtClean="0"/>
              <a:t> 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Histograms are used to visually display </a:t>
            </a:r>
            <a:r>
              <a:rPr lang="en-US" sz="2400" i="1" dirty="0" smtClean="0"/>
              <a:t>single </a:t>
            </a:r>
            <a:r>
              <a:rPr lang="en-US" sz="2400" dirty="0" smtClean="0"/>
              <a:t>sets of measurements</a:t>
            </a:r>
          </a:p>
          <a:p>
            <a:pPr marL="571500" indent="-571500"/>
            <a:r>
              <a:rPr lang="en-US" sz="2400" dirty="0" smtClean="0"/>
              <a:t>In many cases however, the value obtained from a measurement is related to other characteristics or factors affecting the same object being measured; for example:</a:t>
            </a:r>
          </a:p>
          <a:p>
            <a:pPr marL="971550" lvl="1" indent="-571500"/>
            <a:r>
              <a:rPr lang="en-US" sz="2000" dirty="0" smtClean="0"/>
              <a:t>a child’s birth weight is related to the mother’s birth weight</a:t>
            </a:r>
          </a:p>
          <a:p>
            <a:pPr marL="971550" lvl="1" indent="-571500"/>
            <a:r>
              <a:rPr lang="en-US" sz="2000" dirty="0" smtClean="0"/>
              <a:t>leaf photosynthesis rate is affected by the light level</a:t>
            </a:r>
          </a:p>
          <a:p>
            <a:pPr marL="971550" lvl="1" indent="-571500"/>
            <a:r>
              <a:rPr lang="en-US" sz="2000" dirty="0" smtClean="0"/>
              <a:t>the number of eggs laid by a spider may be related to the size of the mother</a:t>
            </a:r>
          </a:p>
          <a:p>
            <a:pPr marL="571500" indent="-571500"/>
            <a:r>
              <a:rPr lang="en-US" sz="2400" dirty="0" smtClean="0"/>
              <a:t>The objective of a scatter plot is to determine visually whether there </a:t>
            </a:r>
            <a:r>
              <a:rPr lang="en-US" sz="2400" i="1" dirty="0" smtClean="0"/>
              <a:t>appears </a:t>
            </a:r>
            <a:r>
              <a:rPr lang="en-US" sz="2400" dirty="0" smtClean="0"/>
              <a:t>to be any relationship between two different observations or characteristics of a single biological 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Scatter Plots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Frequency Distributions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Consider the experiment of measuring the leaf surface area (LSA) of a certain type of plant in a certain location</a:t>
            </a:r>
          </a:p>
          <a:p>
            <a:pPr marL="571500" indent="-571500"/>
            <a:r>
              <a:rPr lang="en-US" sz="2400" dirty="0" smtClean="0"/>
              <a:t>It’s </a:t>
            </a:r>
            <a:r>
              <a:rPr lang="en-US" sz="2400" i="1" dirty="0" smtClean="0"/>
              <a:t>possible</a:t>
            </a:r>
            <a:r>
              <a:rPr lang="en-US" sz="2400" dirty="0" smtClean="0"/>
              <a:t> that we could make tens of thousands of measurements and it’s possible that we obtain several “repeat” measurements for various values</a:t>
            </a:r>
          </a:p>
          <a:p>
            <a:pPr marL="571500" indent="-571500"/>
            <a:r>
              <a:rPr lang="en-US" sz="2400" dirty="0" smtClean="0"/>
              <a:t>For example, we may find that 1057 of the plants we observed had LSA 35 in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and 239 of the plants we observed had LSA 13 in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; and so on</a:t>
            </a:r>
          </a:p>
          <a:p>
            <a:pPr marL="571500" indent="-571500"/>
            <a:r>
              <a:rPr lang="en-US" sz="2400" dirty="0" smtClean="0"/>
              <a:t>If we were to plot the LSA vs. the frequency that number was observed, we would obtain a </a:t>
            </a:r>
            <a:r>
              <a:rPr lang="en-US" sz="2400" b="1" dirty="0" smtClean="0"/>
              <a:t>frequency distribution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Creating 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Creating a scatter plot is easy once it is decided which characteristics are to be included</a:t>
            </a:r>
          </a:p>
          <a:p>
            <a:pPr marL="971550" lvl="1" indent="-571500"/>
            <a:r>
              <a:rPr lang="en-US" sz="2000" dirty="0" smtClean="0"/>
              <a:t>Each axis is chosen to cover the range of measurements for that observation set</a:t>
            </a:r>
          </a:p>
          <a:p>
            <a:pPr marL="971550" lvl="1" indent="-571500"/>
            <a:r>
              <a:rPr lang="en-US" sz="2000" dirty="0" smtClean="0"/>
              <a:t>One measurement is chosen for the horizontal axis and the other for the vertical- which is chosen for which axis which does not matter unless you have some reason to believe that one measurement </a:t>
            </a:r>
            <a:r>
              <a:rPr lang="en-US" sz="2000" i="1" dirty="0" smtClean="0"/>
              <a:t>causes </a:t>
            </a:r>
            <a:r>
              <a:rPr lang="en-US" sz="2000" dirty="0" smtClean="0"/>
              <a:t>changes in the other, in which case it is conventional to use the horizontal axis for the measurement that is viewed as the causative factor</a:t>
            </a:r>
          </a:p>
          <a:p>
            <a:pPr marL="571500" indent="-571500"/>
            <a:r>
              <a:rPr lang="en-US" sz="2400" dirty="0" smtClean="0"/>
              <a:t>Then for each object measured, a single point is plotted on the graph at the appropriate coordinates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Scatter Plots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Creating Scatter Plots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For example, suppose we plot the number of eggs laid by </a:t>
            </a:r>
            <a:r>
              <a:rPr lang="en-US" sz="2400" dirty="0" err="1" smtClean="0"/>
              <a:t>vs</a:t>
            </a:r>
            <a:r>
              <a:rPr lang="en-US" sz="2400" dirty="0" smtClean="0"/>
              <a:t> the sizes (length in mm) of 38 different spiders: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Scatter Plots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8350" y="2195494"/>
            <a:ext cx="5067300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Exercises </a:t>
            </a:r>
            <a:r>
              <a:rPr lang="en-US" sz="2400" dirty="0" smtClean="0"/>
              <a:t>2.2, 2.3, 2.4, 2.7, 2.9, 2.10 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2. Assignment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2.3 </a:t>
            </a:r>
            <a:r>
              <a:rPr lang="en-US" sz="2600" dirty="0" smtClean="0"/>
              <a:t>(a), (e)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The length of time an outpatient must wait for treatment is a variable that plays an important part in the design of outpatient clinics. The waiting times (in minutes) for 50 patients at a pediatric clinic are as follows: 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Construct a histogram by hand using 5 classes.</a:t>
            </a:r>
          </a:p>
          <a:p>
            <a:pPr marL="571500" indent="-571500">
              <a:buNone/>
            </a:pPr>
            <a:r>
              <a:rPr lang="en-US" sz="2400" dirty="0" smtClean="0"/>
              <a:t>Solution: First, Determine the width of the classes (CW):</a:t>
            </a:r>
          </a:p>
          <a:p>
            <a:pPr marL="571500" indent="-571500">
              <a:buNone/>
            </a:pPr>
            <a:r>
              <a:rPr lang="en-US" sz="2400" dirty="0" smtClean="0"/>
              <a:t>	CW = (Range) / (# classes)  rounded </a:t>
            </a:r>
            <a:r>
              <a:rPr lang="en-US" sz="2400" b="1" dirty="0" smtClean="0"/>
              <a:t>up</a:t>
            </a:r>
            <a:r>
              <a:rPr lang="en-US" sz="2400" dirty="0" smtClean="0"/>
              <a:t> to precision of data</a:t>
            </a:r>
          </a:p>
          <a:p>
            <a:pPr marL="571500" indent="-571500">
              <a:buNone/>
            </a:pPr>
            <a:r>
              <a:rPr lang="en-US" sz="2400" dirty="0" smtClean="0"/>
              <a:t>		  = (108 – 6) / 5 = 20.4… =&gt; 21</a:t>
            </a: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289" y="2770148"/>
            <a:ext cx="4241800" cy="147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2.3 </a:t>
            </a:r>
            <a:r>
              <a:rPr lang="en-US" sz="2600" dirty="0" smtClean="0"/>
              <a:t>(a), (e)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800" dirty="0" smtClean="0"/>
              <a:t>Next, we fill in the table:</a:t>
            </a:r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r>
              <a:rPr lang="en-US" sz="2800" dirty="0" smtClean="0"/>
              <a:t>Finally, draw the histogram: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 noChangeAspect="1"/>
          </p:cNvGraphicFramePr>
          <p:nvPr/>
        </p:nvGraphicFramePr>
        <p:xfrm>
          <a:off x="1128899" y="2195580"/>
          <a:ext cx="6762321" cy="2651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317"/>
                <a:gridCol w="1098317"/>
                <a:gridCol w="925899"/>
                <a:gridCol w="1270735"/>
                <a:gridCol w="1145465"/>
                <a:gridCol w="1223588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19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26.5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47.5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47.5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68.5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69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89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68.5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89.5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90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110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89.5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110.5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2.3 </a:t>
            </a:r>
            <a:r>
              <a:rPr lang="en-US" sz="2600" dirty="0" smtClean="0"/>
              <a:t>(a), (e)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57400"/>
            <a:ext cx="8077200" cy="499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2.4 (b)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400" dirty="0" smtClean="0"/>
              <a:t>The regulations of the Board of Health specify that the fluoride level in drinking water not exceed 1.5 parts per million (</a:t>
            </a:r>
            <a:r>
              <a:rPr lang="en-US" sz="2400" dirty="0" err="1" smtClean="0"/>
              <a:t>ppm</a:t>
            </a:r>
            <a:r>
              <a:rPr lang="en-US" sz="2400" dirty="0" smtClean="0"/>
              <a:t>). Each of the 11 measurements below represent average </a:t>
            </a:r>
            <a:r>
              <a:rPr lang="en-US" sz="2400" dirty="0" err="1" smtClean="0"/>
              <a:t>ﬂuoride</a:t>
            </a:r>
            <a:r>
              <a:rPr lang="en-US" sz="2400" dirty="0" smtClean="0"/>
              <a:t> levels over 15 days in </a:t>
            </a:r>
            <a:r>
              <a:rPr lang="en-US" sz="2400" dirty="0" err="1" smtClean="0"/>
              <a:t>ppm</a:t>
            </a:r>
            <a:r>
              <a:rPr lang="en-US" sz="2400" dirty="0" smtClean="0"/>
              <a:t>. </a:t>
            </a:r>
          </a:p>
          <a:p>
            <a:pPr marL="571500" indent="-571500">
              <a:buNone/>
            </a:pPr>
            <a:r>
              <a:rPr lang="en-US" sz="2400" dirty="0" smtClean="0"/>
              <a:t>	0.75 0.86 0.84 0.97 0.94 0.89 0.88 0.78 0.77 0.76 0.82 </a:t>
            </a:r>
          </a:p>
          <a:p>
            <a:pPr marL="571500" indent="-571500">
              <a:buNone/>
            </a:pPr>
            <a:r>
              <a:rPr lang="en-US" sz="2400" dirty="0" smtClean="0"/>
              <a:t>(</a:t>
            </a:r>
            <a:r>
              <a:rPr lang="en-US" sz="2400" dirty="0" err="1" smtClean="0"/>
              <a:t>b</a:t>
            </a:r>
            <a:r>
              <a:rPr lang="en-US" sz="2400" dirty="0" smtClean="0"/>
              <a:t>) Construct a relative frequency histogram for this data using an appropriate number of classes (by hand).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Solution: First, Determine the width of the classes (CW):</a:t>
            </a:r>
          </a:p>
          <a:p>
            <a:pPr marL="571500" indent="-571500">
              <a:buNone/>
            </a:pPr>
            <a:r>
              <a:rPr lang="en-US" sz="2400" dirty="0" smtClean="0"/>
              <a:t>	CW = (Range) / (# classes)  rounded </a:t>
            </a:r>
            <a:r>
              <a:rPr lang="en-US" sz="2400" b="1" dirty="0" smtClean="0"/>
              <a:t>up</a:t>
            </a:r>
            <a:r>
              <a:rPr lang="en-US" sz="2400" dirty="0" smtClean="0"/>
              <a:t> to precision of data</a:t>
            </a:r>
          </a:p>
          <a:p>
            <a:pPr marL="571500" indent="-571500">
              <a:buNone/>
            </a:pPr>
            <a:r>
              <a:rPr lang="en-US" sz="2400" dirty="0" smtClean="0"/>
              <a:t>		  = (0.97 – 0.75) / 4 = 0.055… =&gt; 0.06</a:t>
            </a: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2.4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800" dirty="0" smtClean="0"/>
              <a:t>Next, we fill in the table:</a:t>
            </a:r>
          </a:p>
          <a:p>
            <a:pPr marL="571500" indent="-571500">
              <a:buNone/>
            </a:pP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 noChangeAspect="1"/>
          </p:cNvGraphicFramePr>
          <p:nvPr/>
        </p:nvGraphicFramePr>
        <p:xfrm>
          <a:off x="753088" y="2454740"/>
          <a:ext cx="7475702" cy="2250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035"/>
                <a:gridCol w="930035"/>
                <a:gridCol w="784034"/>
                <a:gridCol w="1177229"/>
                <a:gridCol w="1205161"/>
                <a:gridCol w="1192203"/>
                <a:gridCol w="1257005"/>
              </a:tblGrid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Class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Lower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Upper Boundary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Relative</a:t>
                      </a:r>
                      <a:r>
                        <a:rPr lang="en-US" sz="1800" baseline="0" dirty="0" smtClean="0"/>
                        <a:t> Frequency</a:t>
                      </a:r>
                      <a:endParaRPr lang="en-US" sz="1800" dirty="0"/>
                    </a:p>
                  </a:txBody>
                  <a:tcPr marL="98846" marR="98846" marT="49423" marB="49423" anchor="ctr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0.75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0.80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0.745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0.805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4/11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0.86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0.805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0.865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3/11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0.87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0.865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0.925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2/11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  <a:tr h="40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0.93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0.98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0.925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0.985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2/11</a:t>
                      </a:r>
                      <a:endParaRPr lang="en-US" sz="1800" dirty="0"/>
                    </a:p>
                  </a:txBody>
                  <a:tcPr marL="98846" marR="98846" marT="49423" marB="494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2.4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None/>
            </a:pPr>
            <a:r>
              <a:rPr lang="en-US" sz="2800" dirty="0" smtClean="0"/>
              <a:t>Finally, draw the histogram:</a:t>
            </a:r>
          </a:p>
          <a:p>
            <a:pPr marL="571500" indent="-571500">
              <a:buNone/>
            </a:pP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white"/>
                </a:solidFill>
              </a:rPr>
              <a:t>Homework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0" y="1909486"/>
            <a:ext cx="6845300" cy="412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Normal Distribution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There’s a good chance our plot may look like this: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/>
            <a:r>
              <a:rPr lang="en-US" sz="2400" dirty="0" smtClean="0"/>
              <a:t>This is the familiar “bell-curve” – a normal distribution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15661" t="16299" r="11469" b="6849"/>
          <a:stretch>
            <a:fillRect/>
          </a:stretch>
        </p:blipFill>
        <p:spPr>
          <a:xfrm>
            <a:off x="1734734" y="1812263"/>
            <a:ext cx="5191099" cy="359708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rot="5400000" flipH="1" flipV="1">
            <a:off x="-194780" y="3511077"/>
            <a:ext cx="3810696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720418" y="5426288"/>
            <a:ext cx="5549423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218825" y="5409194"/>
            <a:ext cx="19286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99427" y="5196143"/>
            <a:ext cx="96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LSA (in</a:t>
            </a:r>
            <a:r>
              <a:rPr lang="en-US" baseline="30000" dirty="0" smtClean="0">
                <a:solidFill>
                  <a:schemeClr val="bg2"/>
                </a:solidFill>
              </a:rPr>
              <a:t>2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65856" y="5439249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35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3510" y="3056231"/>
            <a:ext cx="1128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/>
                </a:solidFill>
              </a:rPr>
              <a:t>frequency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580977" y="1956651"/>
            <a:ext cx="24015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977783" y="1760431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1057</a:t>
            </a:r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5" grpId="0"/>
      <p:bldP spid="16" grpId="0"/>
      <p:bldP spid="17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Normal Distribution 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/>
            <a:r>
              <a:rPr lang="en-US" sz="2400" dirty="0" smtClean="0"/>
              <a:t>If the data are normally distributed then, ≈68.3% of the values are within 1 standard deviation of the mean; ≈95.4% within 2 </a:t>
            </a:r>
            <a:r>
              <a:rPr lang="en-US" sz="2400" dirty="0" err="1" smtClean="0"/>
              <a:t>SDs</a:t>
            </a:r>
            <a:r>
              <a:rPr lang="en-US" sz="2400" dirty="0" smtClean="0"/>
              <a:t>; ≈99.7% within 3 </a:t>
            </a:r>
            <a:r>
              <a:rPr lang="en-US" sz="2400" dirty="0" err="1" smtClean="0"/>
              <a:t>SDs</a:t>
            </a:r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r>
              <a:rPr lang="en-US" sz="2400" dirty="0" smtClean="0"/>
              <a:t>In any distribution, smaller </a:t>
            </a:r>
            <a:r>
              <a:rPr lang="en-US" sz="2400" dirty="0" err="1" smtClean="0"/>
              <a:t>σ</a:t>
            </a:r>
            <a:r>
              <a:rPr lang="en-US" sz="2400" dirty="0" smtClean="0"/>
              <a:t> implies data are closer together and larger </a:t>
            </a:r>
            <a:r>
              <a:rPr lang="en-US" sz="2400" dirty="0" err="1" smtClean="0"/>
              <a:t>σ</a:t>
            </a:r>
            <a:r>
              <a:rPr lang="en-US" sz="2400" dirty="0" smtClean="0"/>
              <a:t> implies data are spread further apart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rcRect l="8022"/>
          <a:stretch>
            <a:fillRect/>
          </a:stretch>
        </p:blipFill>
        <p:spPr>
          <a:xfrm>
            <a:off x="1247313" y="2006402"/>
            <a:ext cx="6580107" cy="35880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Probability Distributions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71500" indent="-571500"/>
            <a:r>
              <a:rPr lang="en-US" sz="2400" dirty="0" smtClean="0"/>
              <a:t>There are many different probability distributions: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r>
              <a:rPr lang="en-US" sz="2400" dirty="0" smtClean="0"/>
              <a:t>As can be seen here, the type of underlying variable- discrete or continuous- determines the type of distribution function- probability mass function or probability distribution function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l="5583" t="17067" r="5440" b="5480"/>
          <a:stretch>
            <a:fillRect/>
          </a:stretch>
        </p:blipFill>
        <p:spPr>
          <a:xfrm>
            <a:off x="1373618" y="1645670"/>
            <a:ext cx="6106652" cy="3561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Probability Distributions &amp; Histograms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(Back to our experiment) Realistically, we won’t obtain enough measurements for our distribution to be a nice, smooth curve. A </a:t>
            </a:r>
            <a:r>
              <a:rPr lang="en-US" sz="2400" b="1" dirty="0" smtClean="0"/>
              <a:t>histogram </a:t>
            </a:r>
            <a:r>
              <a:rPr lang="en-US" sz="2400" dirty="0" smtClean="0"/>
              <a:t>is an estimate of the probability distribution of a continuous variable: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148" y="2823054"/>
            <a:ext cx="4450775" cy="3263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Constructing a Histogram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Decide on the number of classes (bars) for the histogram </a:t>
            </a:r>
          </a:p>
          <a:p>
            <a:pPr marL="971550" lvl="1" indent="-571500"/>
            <a:r>
              <a:rPr lang="en-US" sz="2000" dirty="0" smtClean="0"/>
              <a:t>Typically 10-20, but for a small dataset, 4-6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Determine the width of the classes (CW)</a:t>
            </a:r>
            <a:endParaRPr lang="en-US" sz="2000" dirty="0" smtClean="0"/>
          </a:p>
          <a:p>
            <a:pPr marL="971550" lvl="1" indent="-571500"/>
            <a:r>
              <a:rPr lang="en-US" sz="2000" dirty="0" smtClean="0"/>
              <a:t>CW = (Range) / (# classes)  rounded </a:t>
            </a:r>
            <a:r>
              <a:rPr lang="en-US" sz="2000" b="1" dirty="0" smtClean="0"/>
              <a:t>up</a:t>
            </a:r>
            <a:r>
              <a:rPr lang="en-US" sz="2000" dirty="0" smtClean="0"/>
              <a:t> to precision of data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Select the smallest observed value as the lower limit of the first class and add multiples of the CW from step (2) to obtain the </a:t>
            </a:r>
            <a:r>
              <a:rPr lang="en-US" sz="2400" i="1" dirty="0" smtClean="0"/>
              <a:t>lower</a:t>
            </a:r>
            <a:r>
              <a:rPr lang="en-US" sz="2400" dirty="0" smtClean="0"/>
              <a:t> (not upper!) limits for each class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To find the upper class limits, add the CW to the lower class limits and subtract from this the precision of the data</a:t>
            </a:r>
          </a:p>
          <a:p>
            <a:pPr marL="971550" lvl="1" indent="-571500"/>
            <a:r>
              <a:rPr lang="en-US" sz="2000" dirty="0" smtClean="0"/>
              <a:t>So if the CW is 0.3 and the lower limit of the first class is 3.7, then the upper class limit for the first class is 3.7 + .3 -.1 = 3.9 </a:t>
            </a:r>
          </a:p>
          <a:p>
            <a:pPr marL="971550" lvl="1" indent="-571500"/>
            <a:r>
              <a:rPr lang="en-US" sz="2000" dirty="0" smtClean="0"/>
              <a:t>There is a gap between the upper limit of one class and the lower limit of the next; the gap width is the precision of the data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The class </a:t>
            </a:r>
            <a:r>
              <a:rPr lang="en-US" sz="2400" i="1" dirty="0" smtClean="0"/>
              <a:t>boundaries</a:t>
            </a:r>
            <a:r>
              <a:rPr lang="en-US" sz="2400" dirty="0" smtClean="0"/>
              <a:t> will be the midpoint of these gaps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600" dirty="0" smtClean="0"/>
              <a:t>Example 2.2 </a:t>
            </a:r>
            <a:r>
              <a:rPr lang="en-US" sz="2800" dirty="0" smtClean="0"/>
              <a:t>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/>
            <a:r>
              <a:rPr lang="en-US" sz="2400" dirty="0" smtClean="0"/>
              <a:t>In 2002, Katie </a:t>
            </a:r>
            <a:r>
              <a:rPr lang="en-US" sz="2400" dirty="0" err="1" smtClean="0"/>
              <a:t>Settlage</a:t>
            </a:r>
            <a:r>
              <a:rPr lang="en-US" sz="2400" dirty="0" smtClean="0"/>
              <a:t> and her field research team collected the following weights for female black bears in the southern Appalachians:</a:t>
            </a:r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/>
            <a:endParaRPr lang="en-US" sz="2400" dirty="0" smtClean="0"/>
          </a:p>
          <a:p>
            <a:pPr marL="571500" indent="-571500">
              <a:buNone/>
            </a:pPr>
            <a:r>
              <a:rPr lang="en-US" sz="2400" dirty="0" smtClean="0"/>
              <a:t>	where the weight is given in pounds. Let’s go through the steps of constructing a histogram for this set of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1414" y="2155962"/>
            <a:ext cx="2701840" cy="1477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87" y="570149"/>
            <a:ext cx="8229600" cy="492405"/>
          </a:xfrm>
        </p:spPr>
        <p:txBody>
          <a:bodyPr anchor="ctr">
            <a:noAutofit/>
          </a:bodyPr>
          <a:lstStyle/>
          <a:p>
            <a:pPr algn="l"/>
            <a:r>
              <a:rPr lang="en-US" sz="2400" dirty="0" smtClean="0"/>
              <a:t>Example 2.2 Histogram for Black Bear Data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2"/>
            <a:ext cx="8229600" cy="5105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</a:pPr>
            <a:endParaRPr lang="en-US" sz="2400" dirty="0" smtClean="0"/>
          </a:p>
          <a:p>
            <a:pPr marL="571500" indent="-571500">
              <a:buFont typeface="+mj-lt"/>
              <a:buAutoNum type="arabicPeriod"/>
            </a:pPr>
            <a:r>
              <a:rPr lang="en-US" sz="2400" dirty="0" smtClean="0"/>
              <a:t>Decide on the number of classes (bars) for the histogram:</a:t>
            </a:r>
          </a:p>
          <a:p>
            <a:pPr marL="571500" indent="-571500">
              <a:buNone/>
            </a:pPr>
            <a:r>
              <a:rPr lang="en-US" sz="2400" dirty="0" smtClean="0"/>
              <a:t>	This is small data set- 24 points- so we choose 6 classes</a:t>
            </a:r>
          </a:p>
          <a:p>
            <a:pPr marL="571500" indent="-571500">
              <a:buNone/>
            </a:pPr>
            <a:endParaRPr lang="en-US" sz="2400" dirty="0" smtClean="0"/>
          </a:p>
          <a:p>
            <a:pPr marL="571500" indent="-571500">
              <a:buFont typeface="+mj-lt"/>
              <a:buAutoNum type="arabicPeriod" startAt="2"/>
            </a:pPr>
            <a:r>
              <a:rPr lang="en-US" sz="2400" dirty="0" smtClean="0"/>
              <a:t>Determine the width of the classes (CW):</a:t>
            </a:r>
          </a:p>
          <a:p>
            <a:pPr marL="571500" indent="-571500">
              <a:buNone/>
            </a:pPr>
            <a:r>
              <a:rPr lang="en-US" sz="2400" dirty="0" smtClean="0"/>
              <a:t>	CW = (Range) / (# classes)  rounded </a:t>
            </a:r>
            <a:r>
              <a:rPr lang="en-US" sz="2400" b="1" dirty="0" smtClean="0"/>
              <a:t>up</a:t>
            </a:r>
            <a:r>
              <a:rPr lang="en-US" sz="2400" dirty="0" smtClean="0"/>
              <a:t> to precision of data</a:t>
            </a:r>
          </a:p>
          <a:p>
            <a:pPr marL="571500" indent="-571500">
              <a:buNone/>
            </a:pPr>
            <a:r>
              <a:rPr lang="en-US" sz="2400" dirty="0" smtClean="0"/>
              <a:t>		  = (150 – 38) / 6 = 18.66… =&gt; 19</a:t>
            </a:r>
            <a:endParaRPr lang="en-US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5795" y="220285"/>
            <a:ext cx="8168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white"/>
                </a:solidFill>
              </a:rPr>
              <a:t>1.</a:t>
            </a:r>
            <a:r>
              <a:rPr lang="en-US" dirty="0" smtClean="0">
                <a:solidFill>
                  <a:prstClr val="white"/>
                </a:solidFill>
              </a:rPr>
              <a:t> Histograms</a:t>
            </a: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496" y="1373546"/>
            <a:ext cx="2701840" cy="14772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6165</TotalTime>
  <Words>1570</Words>
  <Application>Microsoft Macintosh PowerPoint</Application>
  <PresentationFormat>On-screen Show (4:3)</PresentationFormat>
  <Paragraphs>444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1_Office Theme</vt:lpstr>
      <vt:lpstr>Lecture 2: Visual Display of Data</vt:lpstr>
      <vt:lpstr>Frequency Distributions </vt:lpstr>
      <vt:lpstr>Normal Distribution </vt:lpstr>
      <vt:lpstr>Normal Distribution </vt:lpstr>
      <vt:lpstr>Probability Distributions</vt:lpstr>
      <vt:lpstr>Probability Distributions &amp; Histograms</vt:lpstr>
      <vt:lpstr>Constructing a Histogram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Example 2.2 Histogram for Black Bear Data</vt:lpstr>
      <vt:lpstr>Histograms vs Scatter Plots</vt:lpstr>
      <vt:lpstr>Creating Scatter Plots</vt:lpstr>
      <vt:lpstr>Creating Scatter Plots</vt:lpstr>
      <vt:lpstr>PowerPoint Presentation</vt:lpstr>
      <vt:lpstr>2.3 (a), (e)</vt:lpstr>
      <vt:lpstr>2.3 (a), (e)</vt:lpstr>
      <vt:lpstr>2.3 (a), (e)</vt:lpstr>
      <vt:lpstr>2.4 (b)</vt:lpstr>
      <vt:lpstr>2.4</vt:lpstr>
      <vt:lpstr>2.4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Basic Descriptive Statistics</dc:title>
  <dc:creator>Jason Bintz</dc:creator>
  <cp:lastModifiedBy>Jason</cp:lastModifiedBy>
  <cp:revision>115</cp:revision>
  <dcterms:created xsi:type="dcterms:W3CDTF">2013-01-14T23:05:25Z</dcterms:created>
  <dcterms:modified xsi:type="dcterms:W3CDTF">2014-01-08T17:22:37Z</dcterms:modified>
</cp:coreProperties>
</file>