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ppt/embeddings/oleObject7.bin" ContentType="application/vnd.openxmlformats-officedocument.oleObject"/>
  <Override PartName="/ppt/embeddings/oleObject8.bin" ContentType="application/vnd.openxmlformats-officedocument.oleObject"/>
  <Override PartName="/ppt/embeddings/oleObject9.bin" ContentType="application/vnd.openxmlformats-officedocument.oleObject"/>
  <Override PartName="/ppt/embeddings/oleObject10.bin" ContentType="application/vnd.openxmlformats-officedocument.oleObject"/>
  <Override PartName="/ppt/embeddings/oleObject11.bin" ContentType="application/vnd.openxmlformats-officedocument.oleObject"/>
  <Override PartName="/ppt/embeddings/oleObject12.bin" ContentType="application/vnd.openxmlformats-officedocument.oleObject"/>
  <Override PartName="/ppt/embeddings/oleObject13.bin" ContentType="application/vnd.openxmlformats-officedocument.oleObject"/>
  <Override PartName="/ppt/embeddings/oleObject14.bin" ContentType="application/vnd.openxmlformats-officedocument.oleObject"/>
  <Override PartName="/ppt/embeddings/oleObject15.bin" ContentType="application/vnd.openxmlformats-officedocument.oleObject"/>
  <Override PartName="/ppt/embeddings/oleObject16.bin" ContentType="application/vnd.openxmlformats-officedocument.oleObject"/>
  <Override PartName="/ppt/embeddings/oleObject17.bin" ContentType="application/vnd.openxmlformats-officedocument.oleObject"/>
  <Override PartName="/ppt/embeddings/oleObject18.bin" ContentType="application/vnd.openxmlformats-officedocument.oleObject"/>
  <Override PartName="/ppt/embeddings/oleObject19.bin" ContentType="application/vnd.openxmlformats-officedocument.oleObject"/>
  <Override PartName="/ppt/embeddings/oleObject20.bin" ContentType="application/vnd.openxmlformats-officedocument.oleObject"/>
  <Override PartName="/ppt/embeddings/oleObject21.bin" ContentType="application/vnd.openxmlformats-officedocument.oleObject"/>
  <Override PartName="/ppt/embeddings/oleObject22.bin" ContentType="application/vnd.openxmlformats-officedocument.oleObject"/>
  <Override PartName="/ppt/embeddings/oleObject23.bin" ContentType="application/vnd.openxmlformats-officedocument.oleObject"/>
  <Override PartName="/ppt/embeddings/oleObject24.bin" ContentType="application/vnd.openxmlformats-officedocument.oleObject"/>
  <Override PartName="/ppt/embeddings/oleObject25.bin" ContentType="application/vnd.openxmlformats-officedocument.oleObject"/>
  <Override PartName="/ppt/embeddings/oleObject26.bin" ContentType="application/vnd.openxmlformats-officedocument.oleObject"/>
  <Override PartName="/ppt/embeddings/oleObject27.bin" ContentType="application/vnd.openxmlformats-officedocument.oleObject"/>
  <Override PartName="/ppt/embeddings/oleObject28.bin" ContentType="application/vnd.openxmlformats-officedocument.oleObject"/>
  <Override PartName="/ppt/embeddings/oleObject29.bin" ContentType="application/vnd.openxmlformats-officedocument.oleObject"/>
  <Override PartName="/ppt/embeddings/oleObject30.bin" ContentType="application/vnd.openxmlformats-officedocument.oleObject"/>
  <Override PartName="/ppt/embeddings/oleObject31.bin" ContentType="application/vnd.openxmlformats-officedocument.oleObject"/>
  <Override PartName="/ppt/embeddings/oleObject32.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5"/>
  </p:notesMasterIdLst>
  <p:sldIdLst>
    <p:sldId id="257" r:id="rId2"/>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D4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1" d="100"/>
          <a:sy n="61" d="100"/>
        </p:scale>
        <p:origin x="-720"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1.emf"/><Relationship Id="rId2" Type="http://schemas.openxmlformats.org/officeDocument/2006/relationships/image" Target="../media/image32.e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5.emf"/><Relationship Id="rId4" Type="http://schemas.openxmlformats.org/officeDocument/2006/relationships/image" Target="../media/image36.emf"/><Relationship Id="rId1" Type="http://schemas.openxmlformats.org/officeDocument/2006/relationships/image" Target="../media/image33.emf"/><Relationship Id="rId2" Type="http://schemas.openxmlformats.org/officeDocument/2006/relationships/image" Target="../media/image34.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7.emf"/><Relationship Id="rId2" Type="http://schemas.openxmlformats.org/officeDocument/2006/relationships/image" Target="../media/image38.emf"/><Relationship Id="rId3" Type="http://schemas.openxmlformats.org/officeDocument/2006/relationships/image" Target="../media/image3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emf"/><Relationship Id="rId4" Type="http://schemas.openxmlformats.org/officeDocument/2006/relationships/image" Target="../media/image11.emf"/><Relationship Id="rId5" Type="http://schemas.openxmlformats.org/officeDocument/2006/relationships/image" Target="../media/image12.emf"/><Relationship Id="rId6" Type="http://schemas.openxmlformats.org/officeDocument/2006/relationships/image" Target="../media/image13.emf"/><Relationship Id="rId1" Type="http://schemas.openxmlformats.org/officeDocument/2006/relationships/image" Target="../media/image8.emf"/><Relationship Id="rId2"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emf"/><Relationship Id="rId2" Type="http://schemas.openxmlformats.org/officeDocument/2006/relationships/image" Target="../media/image1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7.emf"/><Relationship Id="rId2" Type="http://schemas.openxmlformats.org/officeDocument/2006/relationships/image" Target="../media/image18.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1.emf"/><Relationship Id="rId4" Type="http://schemas.openxmlformats.org/officeDocument/2006/relationships/image" Target="../media/image22.emf"/><Relationship Id="rId5" Type="http://schemas.openxmlformats.org/officeDocument/2006/relationships/image" Target="../media/image23.emf"/><Relationship Id="rId1" Type="http://schemas.openxmlformats.org/officeDocument/2006/relationships/image" Target="../media/image19.emf"/><Relationship Id="rId2" Type="http://schemas.openxmlformats.org/officeDocument/2006/relationships/image" Target="../media/image20.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4.emf"/><Relationship Id="rId2" Type="http://schemas.openxmlformats.org/officeDocument/2006/relationships/image" Target="../media/image25.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8.emf"/><Relationship Id="rId2" Type="http://schemas.openxmlformats.org/officeDocument/2006/relationships/image" Target="../media/image29.emf"/><Relationship Id="rId3" Type="http://schemas.openxmlformats.org/officeDocument/2006/relationships/image" Target="../media/image3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DB4C62-9C47-7641-8B84-8339F9FEC4AD}" type="datetimeFigureOut">
              <a:rPr lang="en-US" smtClean="0"/>
              <a:pPr/>
              <a:t>1/13/14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B6C796-8C19-2B46-834B-9E83353BC783}" type="slidenum">
              <a:rPr lang="en-US" smtClean="0"/>
              <a:pPr/>
              <a:t>‹#›</a:t>
            </a:fld>
            <a:endParaRPr lang="en-US"/>
          </a:p>
        </p:txBody>
      </p:sp>
    </p:spTree>
    <p:extLst>
      <p:ext uri="{BB962C8B-B14F-4D97-AF65-F5344CB8AC3E}">
        <p14:creationId xmlns:p14="http://schemas.microsoft.com/office/powerpoint/2010/main" val="110269189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0ED6735-FB99-194F-8AA0-1F566E95FDBB}" type="slidenum">
              <a:rPr lang="en-US" smtClean="0">
                <a:solidFill>
                  <a:prstClr val="black"/>
                </a:solidFill>
              </a:rPr>
              <a:pPr/>
              <a:t>1</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39C099-9ACC-9F41-8890-C6C65F966529}" type="datetime1">
              <a:rPr lang="en-US" smtClean="0">
                <a:solidFill>
                  <a:prstClr val="white">
                    <a:tint val="75000"/>
                  </a:prstClr>
                </a:solidFill>
              </a:rPr>
              <a:pPr/>
              <a:t>1/13/14</a:t>
            </a:fld>
            <a:endParaRPr lang="en-US" dirty="0">
              <a:solidFill>
                <a:prstClr val="white">
                  <a:tint val="75000"/>
                </a:prstClr>
              </a:solidFill>
            </a:endParaRPr>
          </a:p>
        </p:txBody>
      </p:sp>
      <p:sp>
        <p:nvSpPr>
          <p:cNvPr id="5" name="Footer Placeholder 4"/>
          <p:cNvSpPr>
            <a:spLocks noGrp="1"/>
          </p:cNvSpPr>
          <p:nvPr>
            <p:ph type="ftr" sz="quarter" idx="11"/>
          </p:nvPr>
        </p:nvSpPr>
        <p:spPr/>
        <p:txBody>
          <a:bodyPr/>
          <a:lstStyle/>
          <a:p>
            <a:r>
              <a:rPr lang="en-US" smtClean="0">
                <a:solidFill>
                  <a:prstClr val="white">
                    <a:tint val="75000"/>
                  </a:prstClr>
                </a:solidFill>
              </a:rPr>
              <a:t>Epidemioogical Model for Clostridium Difficile Transmission in Healthcare Settings</a:t>
            </a:r>
            <a:endParaRPr lang="en-US" dirty="0">
              <a:solidFill>
                <a:prstClr val="white">
                  <a:tint val="75000"/>
                </a:prstClr>
              </a:solidFill>
            </a:endParaRPr>
          </a:p>
        </p:txBody>
      </p:sp>
      <p:sp>
        <p:nvSpPr>
          <p:cNvPr id="6" name="Slide Number Placeholder 5"/>
          <p:cNvSpPr>
            <a:spLocks noGrp="1"/>
          </p:cNvSpPr>
          <p:nvPr>
            <p:ph type="sldNum" sz="quarter" idx="12"/>
          </p:nvPr>
        </p:nvSpPr>
        <p:spPr/>
        <p:txBody>
          <a:bodyPr/>
          <a:lstStyle/>
          <a:p>
            <a:fld id="{CCC88C96-81E6-D643-9017-EAF07C88A988}" type="slidenum">
              <a:rPr lang="en-US" smtClean="0">
                <a:solidFill>
                  <a:prstClr val="white">
                    <a:tint val="75000"/>
                  </a:prstClr>
                </a:solidFill>
              </a:rPr>
              <a:pPr/>
              <a:t>‹#›</a:t>
            </a:fld>
            <a:endParaRPr lang="en-US" dirty="0">
              <a:solidFill>
                <a:prstClr val="white">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9DB6A7-4691-3C4A-A823-D1BFBC0639B6}" type="datetime1">
              <a:rPr lang="en-US" smtClean="0">
                <a:solidFill>
                  <a:prstClr val="white">
                    <a:tint val="75000"/>
                  </a:prstClr>
                </a:solidFill>
              </a:rPr>
              <a:pPr/>
              <a:t>1/13/14</a:t>
            </a:fld>
            <a:endParaRPr lang="en-US" dirty="0">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white">
                    <a:tint val="75000"/>
                  </a:prstClr>
                </a:solidFill>
              </a:rPr>
              <a:t>Epidemioogical Model for Clostridium Difficile Transmission in Healthcare Settings</a:t>
            </a:r>
            <a:endParaRPr lang="en-US" dirty="0">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C88C96-81E6-D643-9017-EAF07C88A988}" type="slidenum">
              <a:rPr lang="en-US" smtClean="0">
                <a:solidFill>
                  <a:prstClr val="white">
                    <a:tint val="75000"/>
                  </a:prstClr>
                </a:solidFill>
              </a:rPr>
              <a:pPr/>
              <a:t>‹#›</a:t>
            </a:fld>
            <a:endParaRPr lang="en-US" dirty="0">
              <a:solidFill>
                <a:prstClr val="white">
                  <a:tint val="75000"/>
                </a:prstClr>
              </a:solidFill>
            </a:endParaRPr>
          </a:p>
        </p:txBody>
      </p:sp>
    </p:spTree>
  </p:cSld>
  <p:clrMap bg1="dk1" tx1="lt1" bg2="dk2" tx2="lt2" accent1="accent1" accent2="accent2" accent3="accent3" accent4="accent4" accent5="accent5" accent6="accent6" hlink="hlink" folHlink="folHlink"/>
  <p:sldLayoutIdLst>
    <p:sldLayoutId id="2147483661" r:id="rId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1" Type="http://schemas.openxmlformats.org/officeDocument/2006/relationships/image" Target="../media/image11.emf"/><Relationship Id="rId12" Type="http://schemas.openxmlformats.org/officeDocument/2006/relationships/oleObject" Target="../embeddings/oleObject7.bin"/><Relationship Id="rId13" Type="http://schemas.openxmlformats.org/officeDocument/2006/relationships/image" Target="../media/image12.emf"/><Relationship Id="rId14" Type="http://schemas.openxmlformats.org/officeDocument/2006/relationships/oleObject" Target="../embeddings/oleObject8.bin"/><Relationship Id="rId15" Type="http://schemas.openxmlformats.org/officeDocument/2006/relationships/image" Target="../media/image13.emf"/><Relationship Id="rId1" Type="http://schemas.openxmlformats.org/officeDocument/2006/relationships/vmlDrawing" Target="../drawings/vmlDrawing3.vml"/><Relationship Id="rId2" Type="http://schemas.openxmlformats.org/officeDocument/2006/relationships/slideLayout" Target="../slideLayouts/slideLayout1.xml"/><Relationship Id="rId3" Type="http://schemas.openxmlformats.org/officeDocument/2006/relationships/image" Target="../media/image14.png"/><Relationship Id="rId4" Type="http://schemas.openxmlformats.org/officeDocument/2006/relationships/oleObject" Target="../embeddings/oleObject3.bin"/><Relationship Id="rId5" Type="http://schemas.openxmlformats.org/officeDocument/2006/relationships/image" Target="../media/image8.emf"/><Relationship Id="rId6" Type="http://schemas.openxmlformats.org/officeDocument/2006/relationships/oleObject" Target="../embeddings/oleObject4.bin"/><Relationship Id="rId7" Type="http://schemas.openxmlformats.org/officeDocument/2006/relationships/image" Target="../media/image9.emf"/><Relationship Id="rId8" Type="http://schemas.openxmlformats.org/officeDocument/2006/relationships/oleObject" Target="../embeddings/oleObject5.bin"/><Relationship Id="rId9" Type="http://schemas.openxmlformats.org/officeDocument/2006/relationships/image" Target="../media/image10.emf"/><Relationship Id="rId10" Type="http://schemas.openxmlformats.org/officeDocument/2006/relationships/oleObject" Target="../embeddings/oleObject6.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9.bin"/><Relationship Id="rId4" Type="http://schemas.openxmlformats.org/officeDocument/2006/relationships/image" Target="../media/image15.emf"/><Relationship Id="rId5" Type="http://schemas.openxmlformats.org/officeDocument/2006/relationships/oleObject" Target="../embeddings/oleObject10.bin"/><Relationship Id="rId6" Type="http://schemas.openxmlformats.org/officeDocument/2006/relationships/image" Target="../media/image16.emf"/><Relationship Id="rId1" Type="http://schemas.openxmlformats.org/officeDocument/2006/relationships/vmlDrawing" Target="../drawings/vmlDrawing4.vml"/><Relationship Id="rId2"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1.bin"/><Relationship Id="rId4" Type="http://schemas.openxmlformats.org/officeDocument/2006/relationships/image" Target="../media/image17.emf"/><Relationship Id="rId5" Type="http://schemas.openxmlformats.org/officeDocument/2006/relationships/oleObject" Target="../embeddings/oleObject12.bin"/><Relationship Id="rId6" Type="http://schemas.openxmlformats.org/officeDocument/2006/relationships/image" Target="../media/image18.emf"/><Relationship Id="rId1" Type="http://schemas.openxmlformats.org/officeDocument/2006/relationships/vmlDrawing" Target="../drawings/vmlDrawing5.vml"/><Relationship Id="rId2"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1" Type="http://schemas.openxmlformats.org/officeDocument/2006/relationships/oleObject" Target="../embeddings/oleObject17.bin"/><Relationship Id="rId12" Type="http://schemas.openxmlformats.org/officeDocument/2006/relationships/image" Target="../media/image23.emf"/><Relationship Id="rId1" Type="http://schemas.openxmlformats.org/officeDocument/2006/relationships/vmlDrawing" Target="../drawings/vmlDrawing6.vml"/><Relationship Id="rId2" Type="http://schemas.openxmlformats.org/officeDocument/2006/relationships/slideLayout" Target="../slideLayouts/slideLayout1.xml"/><Relationship Id="rId3" Type="http://schemas.openxmlformats.org/officeDocument/2006/relationships/oleObject" Target="../embeddings/oleObject13.bin"/><Relationship Id="rId4" Type="http://schemas.openxmlformats.org/officeDocument/2006/relationships/image" Target="../media/image19.emf"/><Relationship Id="rId5" Type="http://schemas.openxmlformats.org/officeDocument/2006/relationships/oleObject" Target="../embeddings/oleObject14.bin"/><Relationship Id="rId6" Type="http://schemas.openxmlformats.org/officeDocument/2006/relationships/image" Target="../media/image20.emf"/><Relationship Id="rId7" Type="http://schemas.openxmlformats.org/officeDocument/2006/relationships/oleObject" Target="../embeddings/oleObject15.bin"/><Relationship Id="rId8" Type="http://schemas.openxmlformats.org/officeDocument/2006/relationships/image" Target="../media/image21.emf"/><Relationship Id="rId9" Type="http://schemas.openxmlformats.org/officeDocument/2006/relationships/oleObject" Target="../embeddings/oleObject16.bin"/><Relationship Id="rId10" Type="http://schemas.openxmlformats.org/officeDocument/2006/relationships/image" Target="../media/image22.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8.bin"/><Relationship Id="rId4" Type="http://schemas.openxmlformats.org/officeDocument/2006/relationships/image" Target="../media/image24.emf"/><Relationship Id="rId5" Type="http://schemas.openxmlformats.org/officeDocument/2006/relationships/oleObject" Target="../embeddings/oleObject19.bin"/><Relationship Id="rId6" Type="http://schemas.openxmlformats.org/officeDocument/2006/relationships/image" Target="../media/image25.emf"/><Relationship Id="rId1" Type="http://schemas.openxmlformats.org/officeDocument/2006/relationships/vmlDrawing" Target="../drawings/vmlDrawing7.vml"/><Relationship Id="rId2"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0.bin"/><Relationship Id="rId4" Type="http://schemas.openxmlformats.org/officeDocument/2006/relationships/image" Target="../media/image26.emf"/><Relationship Id="rId1" Type="http://schemas.openxmlformats.org/officeDocument/2006/relationships/vmlDrawing" Target="../drawings/vmlDrawing8.vml"/><Relationship Id="rId2"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7.png"/></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1.bin"/><Relationship Id="rId4" Type="http://schemas.openxmlformats.org/officeDocument/2006/relationships/image" Target="../media/image28.emf"/><Relationship Id="rId5" Type="http://schemas.openxmlformats.org/officeDocument/2006/relationships/oleObject" Target="../embeddings/oleObject22.bin"/><Relationship Id="rId6" Type="http://schemas.openxmlformats.org/officeDocument/2006/relationships/image" Target="../media/image29.emf"/><Relationship Id="rId7" Type="http://schemas.openxmlformats.org/officeDocument/2006/relationships/oleObject" Target="../embeddings/oleObject23.bin"/><Relationship Id="rId8" Type="http://schemas.openxmlformats.org/officeDocument/2006/relationships/image" Target="../media/image30.emf"/><Relationship Id="rId1" Type="http://schemas.openxmlformats.org/officeDocument/2006/relationships/vmlDrawing" Target="../drawings/vmlDrawing9.vml"/><Relationship Id="rId2"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4.bin"/><Relationship Id="rId4" Type="http://schemas.openxmlformats.org/officeDocument/2006/relationships/image" Target="../media/image31.emf"/><Relationship Id="rId5" Type="http://schemas.openxmlformats.org/officeDocument/2006/relationships/oleObject" Target="../embeddings/oleObject25.bin"/><Relationship Id="rId6" Type="http://schemas.openxmlformats.org/officeDocument/2006/relationships/image" Target="../media/image32.emf"/><Relationship Id="rId1" Type="http://schemas.openxmlformats.org/officeDocument/2006/relationships/vmlDrawing" Target="../drawings/vmlDrawing10.vml"/><Relationship Id="rId2"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6.bin"/><Relationship Id="rId4" Type="http://schemas.openxmlformats.org/officeDocument/2006/relationships/image" Target="../media/image33.emf"/><Relationship Id="rId5" Type="http://schemas.openxmlformats.org/officeDocument/2006/relationships/oleObject" Target="../embeddings/oleObject27.bin"/><Relationship Id="rId6" Type="http://schemas.openxmlformats.org/officeDocument/2006/relationships/image" Target="../media/image34.emf"/><Relationship Id="rId7" Type="http://schemas.openxmlformats.org/officeDocument/2006/relationships/oleObject" Target="../embeddings/oleObject28.bin"/><Relationship Id="rId8" Type="http://schemas.openxmlformats.org/officeDocument/2006/relationships/image" Target="../media/image35.emf"/><Relationship Id="rId9" Type="http://schemas.openxmlformats.org/officeDocument/2006/relationships/oleObject" Target="../embeddings/oleObject29.bin"/><Relationship Id="rId10" Type="http://schemas.openxmlformats.org/officeDocument/2006/relationships/image" Target="../media/image36.emf"/><Relationship Id="rId1" Type="http://schemas.openxmlformats.org/officeDocument/2006/relationships/vmlDrawing" Target="../drawings/vmlDrawing11.vml"/><Relationship Id="rId2"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0.bin"/><Relationship Id="rId4" Type="http://schemas.openxmlformats.org/officeDocument/2006/relationships/image" Target="../media/image37.emf"/><Relationship Id="rId5" Type="http://schemas.openxmlformats.org/officeDocument/2006/relationships/oleObject" Target="../embeddings/oleObject31.bin"/><Relationship Id="rId6" Type="http://schemas.openxmlformats.org/officeDocument/2006/relationships/image" Target="../media/image38.emf"/><Relationship Id="rId7" Type="http://schemas.openxmlformats.org/officeDocument/2006/relationships/oleObject" Target="../embeddings/oleObject32.bin"/><Relationship Id="rId8" Type="http://schemas.openxmlformats.org/officeDocument/2006/relationships/image" Target="../media/image39.emf"/><Relationship Id="rId1" Type="http://schemas.openxmlformats.org/officeDocument/2006/relationships/vmlDrawing" Target="../drawings/vmlDrawing12.vml"/><Relationship Id="rId2"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oleObject" Target="../embeddings/oleObject1.bin"/><Relationship Id="rId5" Type="http://schemas.openxmlformats.org/officeDocument/2006/relationships/image" Target="../media/image1.emf"/><Relationship Id="rId1" Type="http://schemas.openxmlformats.org/officeDocument/2006/relationships/vmlDrawing" Target="../drawings/vmlDrawing1.vml"/><Relationship Id="rId2"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oleObject" Target="../embeddings/oleObject2.bin"/><Relationship Id="rId5" Type="http://schemas.openxmlformats.org/officeDocument/2006/relationships/image" Target="../media/image7.emf"/><Relationship Id="rId1" Type="http://schemas.openxmlformats.org/officeDocument/2006/relationships/vmlDrawing" Target="../drawings/vmlDrawing2.vml"/><Relationship Id="rId2"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310991"/>
            <a:ext cx="8229600" cy="751563"/>
          </a:xfrm>
        </p:spPr>
        <p:txBody>
          <a:bodyPr anchor="ctr">
            <a:noAutofit/>
          </a:bodyPr>
          <a:lstStyle/>
          <a:p>
            <a:r>
              <a:rPr lang="en-US" sz="2400" dirty="0" smtClean="0"/>
              <a:t>Lecture 3: </a:t>
            </a:r>
            <a:r>
              <a:rPr lang="en-US" sz="2400" dirty="0" err="1" smtClean="0"/>
              <a:t>Bivariate</a:t>
            </a:r>
            <a:r>
              <a:rPr lang="en-US" sz="2400" dirty="0" smtClean="0"/>
              <a:t> Data &amp; Linear Regression</a:t>
            </a:r>
            <a:endParaRPr lang="en-US" sz="24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Font typeface="+mj-lt"/>
              <a:buAutoNum type="arabicPeriod"/>
            </a:pPr>
            <a:r>
              <a:rPr lang="en-US" dirty="0" smtClean="0"/>
              <a:t>Introduction</a:t>
            </a:r>
          </a:p>
          <a:p>
            <a:pPr marL="571500" indent="-571500">
              <a:buFont typeface="+mj-lt"/>
              <a:buAutoNum type="arabicPeriod"/>
            </a:pPr>
            <a:r>
              <a:rPr lang="en-US" dirty="0" err="1" smtClean="0"/>
              <a:t>Bivariate</a:t>
            </a:r>
            <a:r>
              <a:rPr lang="en-US" dirty="0" smtClean="0"/>
              <a:t> Data</a:t>
            </a:r>
          </a:p>
          <a:p>
            <a:pPr marL="571500" indent="-571500">
              <a:buFont typeface="+mj-lt"/>
              <a:buAutoNum type="arabicPeriod"/>
            </a:pPr>
            <a:r>
              <a:rPr lang="en-US" dirty="0" smtClean="0"/>
              <a:t>Linear Analysis of Data</a:t>
            </a:r>
          </a:p>
          <a:p>
            <a:pPr marL="971550" lvl="1" indent="-571500">
              <a:buFont typeface="+mj-lt"/>
              <a:buAutoNum type="alphaLcParenR"/>
            </a:pPr>
            <a:r>
              <a:rPr lang="en-US" dirty="0" smtClean="0"/>
              <a:t>Freehand Linear Fit</a:t>
            </a:r>
          </a:p>
          <a:p>
            <a:pPr marL="971550" lvl="1" indent="-571500">
              <a:buFont typeface="+mj-lt"/>
              <a:buAutoNum type="alphaLcParenR"/>
            </a:pPr>
            <a:r>
              <a:rPr lang="en-US" dirty="0" smtClean="0"/>
              <a:t>Least Squares Fit</a:t>
            </a:r>
          </a:p>
          <a:p>
            <a:pPr marL="971550" lvl="1" indent="-571500">
              <a:buFont typeface="+mj-lt"/>
              <a:buAutoNum type="alphaLcParenR"/>
            </a:pPr>
            <a:r>
              <a:rPr lang="en-US" dirty="0" smtClean="0"/>
              <a:t>Interpolation/Extrapolation</a:t>
            </a:r>
          </a:p>
          <a:p>
            <a:pPr marL="571500" indent="-571500">
              <a:buFont typeface="+mj-lt"/>
              <a:buAutoNum type="arabicPeriod"/>
            </a:pPr>
            <a:r>
              <a:rPr lang="en-US" dirty="0" smtClean="0"/>
              <a:t>Correlation</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Least Squares Fit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We want to find     and     to minimize the sum of errors squared:</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3. </a:t>
            </a:r>
            <a:r>
              <a:rPr lang="en-US" dirty="0" smtClean="0"/>
              <a:t>Linear Analysis of Data</a:t>
            </a:r>
            <a:endParaRPr lang="en-US" dirty="0">
              <a:solidFill>
                <a:prstClr val="white"/>
              </a:solidFill>
            </a:endParaRPr>
          </a:p>
        </p:txBody>
      </p:sp>
      <p:pic>
        <p:nvPicPr>
          <p:cNvPr id="11" name="Picture 10"/>
          <p:cNvPicPr>
            <a:picLocks noChangeAspect="1"/>
          </p:cNvPicPr>
          <p:nvPr/>
        </p:nvPicPr>
        <p:blipFill>
          <a:blip r:embed="rId3"/>
          <a:stretch>
            <a:fillRect/>
          </a:stretch>
        </p:blipFill>
        <p:spPr>
          <a:xfrm>
            <a:off x="474478" y="1771020"/>
            <a:ext cx="6051252" cy="4538428"/>
          </a:xfrm>
          <a:prstGeom prst="rect">
            <a:avLst/>
          </a:prstGeom>
        </p:spPr>
      </p:pic>
      <p:graphicFrame>
        <p:nvGraphicFramePr>
          <p:cNvPr id="13" name="Content Placeholder 10"/>
          <p:cNvGraphicFramePr>
            <a:graphicFrameLocks noChangeAspect="1"/>
          </p:cNvGraphicFramePr>
          <p:nvPr/>
        </p:nvGraphicFramePr>
        <p:xfrm>
          <a:off x="4251944" y="3503236"/>
          <a:ext cx="1541462" cy="652463"/>
        </p:xfrm>
        <a:graphic>
          <a:graphicData uri="http://schemas.openxmlformats.org/presentationml/2006/ole">
            <mc:AlternateContent xmlns:mc="http://schemas.openxmlformats.org/markup-compatibility/2006">
              <mc:Choice xmlns:v="urn:schemas-microsoft-com:vml" Requires="v">
                <p:oleObj spid="_x0000_s16406" name="Equation" r:id="rId4" imgW="1079500" imgH="457200" progId="Equation.3">
                  <p:embed/>
                </p:oleObj>
              </mc:Choice>
              <mc:Fallback>
                <p:oleObj name="Equation" r:id="rId4" imgW="1079500" imgH="457200" progId="Equation.3">
                  <p:embed/>
                  <p:pic>
                    <p:nvPicPr>
                      <p:cNvPr id="0" name="Content Placeholder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51944" y="3503236"/>
                        <a:ext cx="1541462" cy="652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Content Placeholder 10"/>
          <p:cNvGraphicFramePr>
            <a:graphicFrameLocks noChangeAspect="1"/>
          </p:cNvGraphicFramePr>
          <p:nvPr/>
        </p:nvGraphicFramePr>
        <p:xfrm>
          <a:off x="3846145" y="4266348"/>
          <a:ext cx="604837" cy="293687"/>
        </p:xfrm>
        <a:graphic>
          <a:graphicData uri="http://schemas.openxmlformats.org/presentationml/2006/ole">
            <mc:AlternateContent xmlns:mc="http://schemas.openxmlformats.org/markup-compatibility/2006">
              <mc:Choice xmlns:v="urn:schemas-microsoft-com:vml" Requires="v">
                <p:oleObj spid="_x0000_s16407" name="Equation" r:id="rId6" imgW="419100" imgH="203200" progId="Equation.3">
                  <p:embed/>
                </p:oleObj>
              </mc:Choice>
              <mc:Fallback>
                <p:oleObj name="Equation" r:id="rId6" imgW="419100" imgH="203200" progId="Equation.3">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46145" y="4266348"/>
                        <a:ext cx="604837" cy="293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4"/>
          <p:cNvGraphicFramePr>
            <a:graphicFrameLocks noChangeAspect="1"/>
          </p:cNvGraphicFramePr>
          <p:nvPr/>
        </p:nvGraphicFramePr>
        <p:xfrm>
          <a:off x="1546511" y="4266348"/>
          <a:ext cx="1223242" cy="371343"/>
        </p:xfrm>
        <a:graphic>
          <a:graphicData uri="http://schemas.openxmlformats.org/presentationml/2006/ole">
            <mc:AlternateContent xmlns:mc="http://schemas.openxmlformats.org/markup-compatibility/2006">
              <mc:Choice xmlns:v="urn:schemas-microsoft-com:vml" Requires="v">
                <p:oleObj spid="_x0000_s16408" name="Equation" r:id="rId8" imgW="711200" imgH="215900" progId="Equation.3">
                  <p:embed/>
                </p:oleObj>
              </mc:Choice>
              <mc:Fallback>
                <p:oleObj name="Equation" r:id="rId8" imgW="711200" imgH="215900" progId="Equation.3">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46511" y="4266348"/>
                        <a:ext cx="1223242" cy="3713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 name="Object 16"/>
          <p:cNvGraphicFramePr>
            <a:graphicFrameLocks noChangeAspect="1"/>
          </p:cNvGraphicFramePr>
          <p:nvPr/>
        </p:nvGraphicFramePr>
        <p:xfrm>
          <a:off x="6526631" y="1771020"/>
          <a:ext cx="2056496" cy="751832"/>
        </p:xfrm>
        <a:graphic>
          <a:graphicData uri="http://schemas.openxmlformats.org/presentationml/2006/ole">
            <mc:AlternateContent xmlns:mc="http://schemas.openxmlformats.org/markup-compatibility/2006">
              <mc:Choice xmlns:v="urn:schemas-microsoft-com:vml" Requires="v">
                <p:oleObj spid="_x0000_s16409" name="Equation" r:id="rId10" imgW="1181100" imgH="431800" progId="Equation.3">
                  <p:embed/>
                </p:oleObj>
              </mc:Choice>
              <mc:Fallback>
                <p:oleObj name="Equation" r:id="rId10" imgW="1181100" imgH="431800" progId="Equation.3">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526631" y="1771020"/>
                        <a:ext cx="2056496" cy="7518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91" name="Object 7"/>
          <p:cNvGraphicFramePr>
            <a:graphicFrameLocks noChangeAspect="1"/>
          </p:cNvGraphicFramePr>
          <p:nvPr/>
        </p:nvGraphicFramePr>
        <p:xfrm>
          <a:off x="2516513" y="1292680"/>
          <a:ext cx="319959" cy="294637"/>
        </p:xfrm>
        <a:graphic>
          <a:graphicData uri="http://schemas.openxmlformats.org/presentationml/2006/ole">
            <mc:AlternateContent xmlns:mc="http://schemas.openxmlformats.org/markup-compatibility/2006">
              <mc:Choice xmlns:v="urn:schemas-microsoft-com:vml" Requires="v">
                <p:oleObj spid="_x0000_s16410" name="Equation" r:id="rId12" imgW="152400" imgH="139700" progId="Equation.3">
                  <p:embed/>
                </p:oleObj>
              </mc:Choice>
              <mc:Fallback>
                <p:oleObj name="Equation" r:id="rId12" imgW="152400" imgH="139700" progId="Equation.3">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16513" y="1292680"/>
                        <a:ext cx="319959" cy="2946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92" name="Object 8"/>
          <p:cNvGraphicFramePr>
            <a:graphicFrameLocks noChangeAspect="1"/>
          </p:cNvGraphicFramePr>
          <p:nvPr/>
        </p:nvGraphicFramePr>
        <p:xfrm>
          <a:off x="3384099" y="1210905"/>
          <a:ext cx="239713" cy="374650"/>
        </p:xfrm>
        <a:graphic>
          <a:graphicData uri="http://schemas.openxmlformats.org/presentationml/2006/ole">
            <mc:AlternateContent xmlns:mc="http://schemas.openxmlformats.org/markup-compatibility/2006">
              <mc:Choice xmlns:v="urn:schemas-microsoft-com:vml" Requires="v">
                <p:oleObj spid="_x0000_s16411" name="Equation" r:id="rId14" imgW="114300" imgH="177800" progId="Equation.3">
                  <p:embed/>
                </p:oleObj>
              </mc:Choice>
              <mc:Fallback>
                <p:oleObj name="Equation" r:id="rId14" imgW="114300" imgH="177800" progId="Equation.3">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84099" y="1210905"/>
                        <a:ext cx="23971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Least Squares Fit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Using some simple calculus techniques, one can easily discover that the best such values are given by</a:t>
            </a:r>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r>
              <a:rPr lang="en-US" sz="2400" dirty="0" smtClean="0"/>
              <a:t>	where</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3. </a:t>
            </a:r>
            <a:r>
              <a:rPr lang="en-US" dirty="0" smtClean="0"/>
              <a:t>Linear Analysis of Data</a:t>
            </a:r>
            <a:endParaRPr lang="en-US" dirty="0">
              <a:solidFill>
                <a:prstClr val="white"/>
              </a:solidFill>
            </a:endParaRPr>
          </a:p>
        </p:txBody>
      </p:sp>
      <p:graphicFrame>
        <p:nvGraphicFramePr>
          <p:cNvPr id="17" name="Object 16"/>
          <p:cNvGraphicFramePr>
            <a:graphicFrameLocks noChangeAspect="1"/>
          </p:cNvGraphicFramePr>
          <p:nvPr/>
        </p:nvGraphicFramePr>
        <p:xfrm>
          <a:off x="1179513" y="2298105"/>
          <a:ext cx="2851150" cy="730250"/>
        </p:xfrm>
        <a:graphic>
          <a:graphicData uri="http://schemas.openxmlformats.org/presentationml/2006/ole">
            <mc:AlternateContent xmlns:mc="http://schemas.openxmlformats.org/markup-compatibility/2006">
              <mc:Choice xmlns:v="urn:schemas-microsoft-com:vml" Requires="v">
                <p:oleObj spid="_x0000_s17422" name="Equation" r:id="rId3" imgW="1638300" imgH="419100" progId="Equation.3">
                  <p:embed/>
                </p:oleObj>
              </mc:Choice>
              <mc:Fallback>
                <p:oleObj name="Equation" r:id="rId3" imgW="1638300" imgH="419100" progId="Equation.3">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79513" y="2298105"/>
                        <a:ext cx="2851150" cy="730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6" name="Object 8"/>
          <p:cNvGraphicFramePr>
            <a:graphicFrameLocks noChangeAspect="1"/>
          </p:cNvGraphicFramePr>
          <p:nvPr/>
        </p:nvGraphicFramePr>
        <p:xfrm>
          <a:off x="1080460" y="3932238"/>
          <a:ext cx="5038725" cy="752475"/>
        </p:xfrm>
        <a:graphic>
          <a:graphicData uri="http://schemas.openxmlformats.org/presentationml/2006/ole">
            <mc:AlternateContent xmlns:mc="http://schemas.openxmlformats.org/markup-compatibility/2006">
              <mc:Choice xmlns:v="urn:schemas-microsoft-com:vml" Requires="v">
                <p:oleObj spid="_x0000_s17423" name="Equation" r:id="rId5" imgW="2895600" imgH="431800" progId="Equation.3">
                  <p:embed/>
                </p:oleObj>
              </mc:Choice>
              <mc:Fallback>
                <p:oleObj name="Equation" r:id="rId5" imgW="2895600" imgH="431800" progId="Equation.3">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80460" y="3932238"/>
                        <a:ext cx="5038725" cy="752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3.2 (Least Squares Linear Regression)</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Given the same set of data as before, use the Least Squares method to find a linear equation that fits the data.</a:t>
            </a:r>
          </a:p>
          <a:p>
            <a:pPr marL="571500" indent="-571500">
              <a:buNone/>
            </a:pPr>
            <a:endParaRPr lang="en-US" sz="2400" dirty="0" smtClean="0"/>
          </a:p>
          <a:p>
            <a:pPr marL="571500" indent="-571500">
              <a:buNone/>
            </a:pPr>
            <a:endParaRPr lang="en-US" sz="2400" dirty="0" smtClean="0"/>
          </a:p>
          <a:p>
            <a:pPr marL="571500" indent="-571500">
              <a:buNone/>
            </a:pPr>
            <a:r>
              <a:rPr lang="en-US" sz="2400" dirty="0" smtClean="0"/>
              <a:t>Step 1: Find the arithmetic means for x and y:</a:t>
            </a:r>
          </a:p>
          <a:p>
            <a:pPr marL="571500" indent="-571500">
              <a:buNone/>
            </a:pPr>
            <a:endParaRPr lang="en-US" sz="2400" dirty="0" smtClean="0"/>
          </a:p>
          <a:p>
            <a:pPr marL="571500" indent="-571500">
              <a:buNone/>
            </a:pPr>
            <a:endParaRPr lang="en-US" sz="2400" dirty="0" smtClean="0"/>
          </a:p>
          <a:p>
            <a:pPr marL="571500" indent="-571500">
              <a:buNone/>
            </a:pPr>
            <a:r>
              <a:rPr lang="en-US" sz="2400" dirty="0" smtClean="0"/>
              <a:t>Step 2: Find </a:t>
            </a:r>
            <a:r>
              <a:rPr lang="en-US" sz="2400" dirty="0" err="1" smtClean="0"/>
              <a:t>S</a:t>
            </a:r>
            <a:r>
              <a:rPr lang="en-US" sz="2400" baseline="-25000" dirty="0" err="1" smtClean="0"/>
              <a:t>xy</a:t>
            </a:r>
            <a:r>
              <a:rPr lang="en-US" sz="2400" dirty="0" smtClean="0"/>
              <a:t> and </a:t>
            </a:r>
            <a:r>
              <a:rPr lang="en-US" sz="2400" dirty="0" err="1" smtClean="0"/>
              <a:t>S</a:t>
            </a:r>
            <a:r>
              <a:rPr lang="en-US" sz="2400" baseline="-25000" dirty="0" err="1" smtClean="0"/>
              <a:t>xx</a:t>
            </a:r>
            <a:r>
              <a:rPr lang="en-US" sz="2400" dirty="0" smtClean="0"/>
              <a:t>:</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3. </a:t>
            </a:r>
            <a:r>
              <a:rPr lang="en-US" dirty="0" smtClean="0"/>
              <a:t>Linear Analysis of Data</a:t>
            </a:r>
            <a:endParaRPr lang="en-US" dirty="0">
              <a:solidFill>
                <a:prstClr val="white"/>
              </a:solidFill>
            </a:endParaRPr>
          </a:p>
        </p:txBody>
      </p:sp>
      <p:graphicFrame>
        <p:nvGraphicFramePr>
          <p:cNvPr id="8" name="Table 7"/>
          <p:cNvGraphicFramePr>
            <a:graphicFrameLocks noGrp="1"/>
          </p:cNvGraphicFramePr>
          <p:nvPr/>
        </p:nvGraphicFramePr>
        <p:xfrm>
          <a:off x="1178875" y="2120746"/>
          <a:ext cx="6096000" cy="74168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n-US" b="0" dirty="0" smtClean="0">
                          <a:solidFill>
                            <a:schemeClr val="bg1"/>
                          </a:solidFill>
                        </a:rPr>
                        <a:t>x</a:t>
                      </a:r>
                      <a:endParaRPr lang="en-US" b="0" dirty="0">
                        <a:solidFill>
                          <a:schemeClr val="bg1"/>
                        </a:solidFill>
                      </a:endParaRPr>
                    </a:p>
                  </a:txBody>
                  <a:tcPr/>
                </a:tc>
                <a:tc>
                  <a:txBody>
                    <a:bodyPr/>
                    <a:lstStyle/>
                    <a:p>
                      <a:pPr algn="ctr"/>
                      <a:r>
                        <a:rPr lang="en-US" b="0" dirty="0" smtClean="0">
                          <a:solidFill>
                            <a:schemeClr val="bg1"/>
                          </a:solidFill>
                        </a:rPr>
                        <a:t>2</a:t>
                      </a:r>
                      <a:endParaRPr lang="en-US" b="0" dirty="0">
                        <a:solidFill>
                          <a:schemeClr val="bg1"/>
                        </a:solidFill>
                      </a:endParaRPr>
                    </a:p>
                  </a:txBody>
                  <a:tcPr>
                    <a:solidFill>
                      <a:srgbClr val="C9D4DD"/>
                    </a:solidFill>
                  </a:tcPr>
                </a:tc>
                <a:tc>
                  <a:txBody>
                    <a:bodyPr/>
                    <a:lstStyle/>
                    <a:p>
                      <a:pPr algn="ctr"/>
                      <a:r>
                        <a:rPr lang="en-US" b="0" dirty="0" smtClean="0">
                          <a:solidFill>
                            <a:schemeClr val="bg1"/>
                          </a:solidFill>
                        </a:rPr>
                        <a:t>5</a:t>
                      </a:r>
                      <a:endParaRPr lang="en-US" b="0" dirty="0">
                        <a:solidFill>
                          <a:schemeClr val="bg1"/>
                        </a:solidFill>
                      </a:endParaRPr>
                    </a:p>
                  </a:txBody>
                  <a:tcPr>
                    <a:solidFill>
                      <a:srgbClr val="C9D4DD"/>
                    </a:solidFill>
                  </a:tcPr>
                </a:tc>
                <a:tc>
                  <a:txBody>
                    <a:bodyPr/>
                    <a:lstStyle/>
                    <a:p>
                      <a:pPr algn="ctr"/>
                      <a:r>
                        <a:rPr lang="en-US" b="0" dirty="0" smtClean="0">
                          <a:solidFill>
                            <a:schemeClr val="bg1"/>
                          </a:solidFill>
                        </a:rPr>
                        <a:t>2</a:t>
                      </a:r>
                      <a:endParaRPr lang="en-US" b="0" dirty="0">
                        <a:solidFill>
                          <a:schemeClr val="bg1"/>
                        </a:solidFill>
                      </a:endParaRPr>
                    </a:p>
                  </a:txBody>
                  <a:tcPr anchor="ctr">
                    <a:solidFill>
                      <a:srgbClr val="C9D4DD"/>
                    </a:solidFill>
                  </a:tcPr>
                </a:tc>
                <a:tc>
                  <a:txBody>
                    <a:bodyPr/>
                    <a:lstStyle/>
                    <a:p>
                      <a:pPr algn="ctr"/>
                      <a:r>
                        <a:rPr lang="en-US" b="0" dirty="0" smtClean="0">
                          <a:solidFill>
                            <a:schemeClr val="bg1"/>
                          </a:solidFill>
                        </a:rPr>
                        <a:t>4</a:t>
                      </a:r>
                      <a:endParaRPr lang="en-US" b="0" dirty="0">
                        <a:solidFill>
                          <a:schemeClr val="bg1"/>
                        </a:solidFill>
                      </a:endParaRPr>
                    </a:p>
                  </a:txBody>
                  <a:tcPr>
                    <a:solidFill>
                      <a:srgbClr val="C9D4DD"/>
                    </a:solidFill>
                  </a:tcPr>
                </a:tc>
                <a:tc>
                  <a:txBody>
                    <a:bodyPr/>
                    <a:lstStyle/>
                    <a:p>
                      <a:pPr algn="ctr"/>
                      <a:r>
                        <a:rPr lang="en-US" b="0" dirty="0" smtClean="0">
                          <a:solidFill>
                            <a:schemeClr val="bg1"/>
                          </a:solidFill>
                        </a:rPr>
                        <a:t>6</a:t>
                      </a:r>
                      <a:endParaRPr lang="en-US" b="0" dirty="0">
                        <a:solidFill>
                          <a:schemeClr val="bg1"/>
                        </a:solidFill>
                      </a:endParaRPr>
                    </a:p>
                  </a:txBody>
                  <a:tcPr>
                    <a:solidFill>
                      <a:srgbClr val="C9D4DD"/>
                    </a:solidFill>
                  </a:tcPr>
                </a:tc>
              </a:tr>
              <a:tr h="370840">
                <a:tc>
                  <a:txBody>
                    <a:bodyPr/>
                    <a:lstStyle/>
                    <a:p>
                      <a:pPr algn="ctr"/>
                      <a:r>
                        <a:rPr lang="en-US" dirty="0" smtClean="0"/>
                        <a:t>y</a:t>
                      </a:r>
                      <a:endParaRPr lang="en-US" dirty="0"/>
                    </a:p>
                  </a:txBody>
                  <a:tcPr>
                    <a:solidFill>
                      <a:schemeClr val="accent1"/>
                    </a:solidFill>
                  </a:tcPr>
                </a:tc>
                <a:tc>
                  <a:txBody>
                    <a:bodyPr/>
                    <a:lstStyle/>
                    <a:p>
                      <a:pPr algn="ctr"/>
                      <a:r>
                        <a:rPr lang="en-US" dirty="0" smtClean="0"/>
                        <a:t>4</a:t>
                      </a:r>
                      <a:endParaRPr lang="en-US" dirty="0"/>
                    </a:p>
                  </a:txBody>
                  <a:tcPr/>
                </a:tc>
                <a:tc>
                  <a:txBody>
                    <a:bodyPr/>
                    <a:lstStyle/>
                    <a:p>
                      <a:pPr algn="ctr"/>
                      <a:r>
                        <a:rPr lang="en-US" dirty="0" smtClean="0"/>
                        <a:t>7</a:t>
                      </a:r>
                      <a:endParaRPr lang="en-US" dirty="0"/>
                    </a:p>
                  </a:txBody>
                  <a:tcPr/>
                </a:tc>
                <a:tc>
                  <a:txBody>
                    <a:bodyPr/>
                    <a:lstStyle/>
                    <a:p>
                      <a:pPr algn="ctr"/>
                      <a:r>
                        <a:rPr lang="en-US" dirty="0" smtClean="0"/>
                        <a:t>5</a:t>
                      </a:r>
                      <a:endParaRPr lang="en-US" dirty="0"/>
                    </a:p>
                  </a:txBody>
                  <a:tcPr/>
                </a:tc>
                <a:tc>
                  <a:txBody>
                    <a:bodyPr/>
                    <a:lstStyle/>
                    <a:p>
                      <a:pPr algn="ctr"/>
                      <a:r>
                        <a:rPr lang="en-US" dirty="0" smtClean="0"/>
                        <a:t>8</a:t>
                      </a:r>
                      <a:endParaRPr lang="en-US" dirty="0"/>
                    </a:p>
                  </a:txBody>
                  <a:tcPr/>
                </a:tc>
                <a:tc>
                  <a:txBody>
                    <a:bodyPr/>
                    <a:lstStyle/>
                    <a:p>
                      <a:pPr algn="ctr"/>
                      <a:r>
                        <a:rPr lang="en-US" dirty="0" smtClean="0"/>
                        <a:t>11</a:t>
                      </a:r>
                      <a:endParaRPr lang="en-US" dirty="0"/>
                    </a:p>
                  </a:txBody>
                  <a:tcPr/>
                </a:tc>
              </a:tr>
            </a:tbl>
          </a:graphicData>
        </a:graphic>
      </p:graphicFrame>
      <p:graphicFrame>
        <p:nvGraphicFramePr>
          <p:cNvPr id="7" name="Object 6"/>
          <p:cNvGraphicFramePr>
            <a:graphicFrameLocks noChangeAspect="1"/>
          </p:cNvGraphicFramePr>
          <p:nvPr/>
        </p:nvGraphicFramePr>
        <p:xfrm>
          <a:off x="533982" y="4855570"/>
          <a:ext cx="8094529" cy="1045522"/>
        </p:xfrm>
        <a:graphic>
          <a:graphicData uri="http://schemas.openxmlformats.org/presentationml/2006/ole">
            <mc:AlternateContent xmlns:mc="http://schemas.openxmlformats.org/markup-compatibility/2006">
              <mc:Choice xmlns:v="urn:schemas-microsoft-com:vml" Requires="v">
                <p:oleObj spid="_x0000_s18441" name="Equation" r:id="rId3" imgW="7086600" imgH="914400" progId="Equation.3">
                  <p:embed/>
                </p:oleObj>
              </mc:Choice>
              <mc:Fallback>
                <p:oleObj name="Equation" r:id="rId3" imgW="7086600" imgH="914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982" y="4855570"/>
                        <a:ext cx="8094529" cy="104552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1209879" y="3504008"/>
          <a:ext cx="5672730" cy="642615"/>
        </p:xfrm>
        <a:graphic>
          <a:graphicData uri="http://schemas.openxmlformats.org/presentationml/2006/ole">
            <mc:AlternateContent xmlns:mc="http://schemas.openxmlformats.org/markup-compatibility/2006">
              <mc:Choice xmlns:v="urn:schemas-microsoft-com:vml" Requires="v">
                <p:oleObj spid="_x0000_s18442" name="Equation" r:id="rId5" imgW="3251200" imgH="368300" progId="Equation.3">
                  <p:embed/>
                </p:oleObj>
              </mc:Choice>
              <mc:Fallback>
                <p:oleObj name="Equation" r:id="rId5" imgW="3251200" imgH="3683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09879" y="3504008"/>
                        <a:ext cx="5672730" cy="64261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3.2 (Least Squares Linear Regression)</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Step 3: Find      and    :</a:t>
            </a:r>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r>
              <a:rPr lang="en-US" sz="2400" dirty="0" smtClean="0"/>
              <a:t>Step 4: Write down the equation:</a:t>
            </a:r>
          </a:p>
          <a:p>
            <a:pPr marL="571500" indent="-571500">
              <a:buNone/>
            </a:pPr>
            <a:endParaRPr lang="en-US" sz="2400" dirty="0" smtClean="0"/>
          </a:p>
          <a:p>
            <a:pPr marL="571500" indent="-571500">
              <a:buNone/>
            </a:pPr>
            <a:endParaRPr lang="en-US" sz="2400" dirty="0" smtClean="0"/>
          </a:p>
          <a:p>
            <a:pPr marL="571500" indent="-571500">
              <a:buNone/>
            </a:pPr>
            <a:r>
              <a:rPr lang="en-US" sz="2400" dirty="0" smtClean="0"/>
              <a:t>Compare with our freehand approximation:</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3. </a:t>
            </a:r>
            <a:r>
              <a:rPr lang="en-US" dirty="0" smtClean="0"/>
              <a:t>Linear Analysis of Data</a:t>
            </a:r>
            <a:endParaRPr lang="en-US" dirty="0">
              <a:solidFill>
                <a:prstClr val="white"/>
              </a:solidFill>
            </a:endParaRPr>
          </a:p>
        </p:txBody>
      </p:sp>
      <p:graphicFrame>
        <p:nvGraphicFramePr>
          <p:cNvPr id="19460" name="Object 4"/>
          <p:cNvGraphicFramePr>
            <a:graphicFrameLocks noChangeAspect="1"/>
          </p:cNvGraphicFramePr>
          <p:nvPr/>
        </p:nvGraphicFramePr>
        <p:xfrm>
          <a:off x="2062623" y="1279267"/>
          <a:ext cx="320675" cy="295275"/>
        </p:xfrm>
        <a:graphic>
          <a:graphicData uri="http://schemas.openxmlformats.org/presentationml/2006/ole">
            <mc:AlternateContent xmlns:mc="http://schemas.openxmlformats.org/markup-compatibility/2006">
              <mc:Choice xmlns:v="urn:schemas-microsoft-com:vml" Requires="v">
                <p:oleObj spid="_x0000_s19476" name="Equation" r:id="rId3" imgW="152400" imgH="139700" progId="Equation.3">
                  <p:embed/>
                </p:oleObj>
              </mc:Choice>
              <mc:Fallback>
                <p:oleObj name="Equation" r:id="rId3" imgW="152400" imgH="1397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2623" y="1279267"/>
                        <a:ext cx="320675" cy="295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nvGraphicFramePr>
        <p:xfrm>
          <a:off x="2930985" y="1198305"/>
          <a:ext cx="239713" cy="374650"/>
        </p:xfrm>
        <a:graphic>
          <a:graphicData uri="http://schemas.openxmlformats.org/presentationml/2006/ole">
            <mc:AlternateContent xmlns:mc="http://schemas.openxmlformats.org/markup-compatibility/2006">
              <mc:Choice xmlns:v="urn:schemas-microsoft-com:vml" Requires="v">
                <p:oleObj spid="_x0000_s19477" name="Equation" r:id="rId5" imgW="114300" imgH="177800" progId="Equation.3">
                  <p:embed/>
                </p:oleObj>
              </mc:Choice>
              <mc:Fallback>
                <p:oleObj name="Equation" r:id="rId5" imgW="114300" imgH="1778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30985" y="1198305"/>
                        <a:ext cx="23971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2" name="Object 6"/>
          <p:cNvGraphicFramePr>
            <a:graphicFrameLocks noChangeAspect="1"/>
          </p:cNvGraphicFramePr>
          <p:nvPr/>
        </p:nvGraphicFramePr>
        <p:xfrm>
          <a:off x="914400" y="1924387"/>
          <a:ext cx="3381375" cy="1195388"/>
        </p:xfrm>
        <a:graphic>
          <a:graphicData uri="http://schemas.openxmlformats.org/presentationml/2006/ole">
            <mc:AlternateContent xmlns:mc="http://schemas.openxmlformats.org/markup-compatibility/2006">
              <mc:Choice xmlns:v="urn:schemas-microsoft-com:vml" Requires="v">
                <p:oleObj spid="_x0000_s19478" name="Equation" r:id="rId7" imgW="1943100" imgH="685800" progId="Equation.3">
                  <p:embed/>
                </p:oleObj>
              </mc:Choice>
              <mc:Fallback>
                <p:oleObj name="Equation" r:id="rId7" imgW="1943100" imgH="68580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4400" y="1924387"/>
                        <a:ext cx="3381375" cy="1195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nvGraphicFramePr>
        <p:xfrm>
          <a:off x="940311" y="4159502"/>
          <a:ext cx="1840532" cy="357117"/>
        </p:xfrm>
        <a:graphic>
          <a:graphicData uri="http://schemas.openxmlformats.org/presentationml/2006/ole">
            <mc:AlternateContent xmlns:mc="http://schemas.openxmlformats.org/markup-compatibility/2006">
              <mc:Choice xmlns:v="urn:schemas-microsoft-com:vml" Requires="v">
                <p:oleObj spid="_x0000_s19479" name="Equation" r:id="rId9" imgW="850900" imgH="165100" progId="Equation.3">
                  <p:embed/>
                </p:oleObj>
              </mc:Choice>
              <mc:Fallback>
                <p:oleObj name="Equation" r:id="rId9" imgW="850900" imgH="165100" progId="Equation.3">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40311" y="4159502"/>
                        <a:ext cx="1840532" cy="35711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4" name="Object 8"/>
          <p:cNvGraphicFramePr>
            <a:graphicFrameLocks noChangeAspect="1"/>
          </p:cNvGraphicFramePr>
          <p:nvPr/>
        </p:nvGraphicFramePr>
        <p:xfrm>
          <a:off x="973138" y="5365750"/>
          <a:ext cx="1787525" cy="411163"/>
        </p:xfrm>
        <a:graphic>
          <a:graphicData uri="http://schemas.openxmlformats.org/presentationml/2006/ole">
            <mc:AlternateContent xmlns:mc="http://schemas.openxmlformats.org/markup-compatibility/2006">
              <mc:Choice xmlns:v="urn:schemas-microsoft-com:vml" Requires="v">
                <p:oleObj spid="_x0000_s19480" name="Equation" r:id="rId11" imgW="825500" imgH="190500" progId="Equation.3">
                  <p:embed/>
                </p:oleObj>
              </mc:Choice>
              <mc:Fallback>
                <p:oleObj name="Equation" r:id="rId11" imgW="825500" imgH="190500" progId="Equation.3">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73138" y="5365750"/>
                        <a:ext cx="1787525" cy="4111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6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46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4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4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Interpolation &amp; Extrapolation</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r>
              <a:rPr lang="en-US" sz="2400" dirty="0" smtClean="0"/>
              <a:t>Our linear least squares fitted line is a simple mathematical model for the dataset. Models can be used to describe relationships and make predictions about some physical system.</a:t>
            </a:r>
          </a:p>
          <a:p>
            <a:pPr marL="571500" indent="-571500"/>
            <a:r>
              <a:rPr lang="en-US" sz="2400" dirty="0" smtClean="0"/>
              <a:t>As an example, we can use the linear equation to predict y-values for certain x-values:</a:t>
            </a:r>
            <a:endParaRPr lang="en-US" sz="2000" dirty="0" smtClean="0"/>
          </a:p>
          <a:p>
            <a:pPr marL="971550" lvl="1" indent="-571500"/>
            <a:r>
              <a:rPr lang="en-US" sz="2000" dirty="0" smtClean="0"/>
              <a:t>If the given x-value lies </a:t>
            </a:r>
            <a:r>
              <a:rPr lang="en-US" sz="2000" i="1" dirty="0" smtClean="0"/>
              <a:t>within</a:t>
            </a:r>
            <a:r>
              <a:rPr lang="en-US" sz="2000" dirty="0" smtClean="0"/>
              <a:t> the range of x-values for our dataset, then the predicted y-value is an </a:t>
            </a:r>
            <a:r>
              <a:rPr lang="en-US" sz="2000" b="1" dirty="0" smtClean="0"/>
              <a:t>interpolation</a:t>
            </a:r>
            <a:endParaRPr lang="en-US" sz="2000" dirty="0" smtClean="0"/>
          </a:p>
          <a:p>
            <a:pPr marL="971550" lvl="1" indent="-571500"/>
            <a:r>
              <a:rPr lang="en-US" sz="2000" dirty="0" smtClean="0"/>
              <a:t>If the given x-value lies </a:t>
            </a:r>
            <a:r>
              <a:rPr lang="en-US" sz="2000" i="1" dirty="0" smtClean="0"/>
              <a:t>outside</a:t>
            </a:r>
            <a:r>
              <a:rPr lang="en-US" sz="2000" dirty="0" smtClean="0"/>
              <a:t> the range of x-values for our dataset, then the predicted y-value is an </a:t>
            </a:r>
            <a:r>
              <a:rPr lang="en-US" sz="2000" b="1" dirty="0" smtClean="0"/>
              <a:t>extrapolation</a:t>
            </a:r>
            <a:endParaRPr lang="en-US" sz="2000" dirty="0" smtClean="0"/>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3. </a:t>
            </a:r>
            <a:r>
              <a:rPr lang="en-US" dirty="0" smtClean="0"/>
              <a:t>Linear Analysis of Data</a:t>
            </a:r>
            <a:endParaRPr lang="en-US" dirty="0">
              <a:solidFill>
                <a:prstClr val="white"/>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Interpolation &amp; Extrapolation: Example 3.3</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Using the data and best fit line found in Example 3.2, estimate the y value that would correspond with the following x values: (a) x = 5, and (</a:t>
            </a:r>
            <a:r>
              <a:rPr lang="en-US" sz="2400" dirty="0" err="1" smtClean="0"/>
              <a:t>b</a:t>
            </a:r>
            <a:r>
              <a:rPr lang="en-US" sz="2400" dirty="0" smtClean="0"/>
              <a:t>) x = 10. Which corresponds with performing an interpolation and which with an extrapolation? </a:t>
            </a:r>
          </a:p>
          <a:p>
            <a:pPr marL="571500" indent="-571500">
              <a:buNone/>
            </a:pPr>
            <a:r>
              <a:rPr lang="en-US" sz="2400" dirty="0" smtClean="0"/>
              <a:t>Solution:</a:t>
            </a:r>
          </a:p>
          <a:p>
            <a:pPr marL="571500" indent="-571500">
              <a:buFont typeface="+mj-lt"/>
              <a:buAutoNum type="alphaLcParenR"/>
            </a:pPr>
            <a:r>
              <a:rPr lang="en-US" sz="2400" dirty="0" smtClean="0"/>
              <a:t>x=5:                                                      interpolation</a:t>
            </a:r>
          </a:p>
          <a:p>
            <a:pPr marL="571500" indent="-571500">
              <a:buNone/>
            </a:pPr>
            <a:endParaRPr lang="en-US" sz="2400" dirty="0" smtClean="0"/>
          </a:p>
          <a:p>
            <a:pPr marL="571500" indent="-571500">
              <a:buFont typeface="+mj-lt"/>
              <a:buAutoNum type="alphaLcParenR"/>
            </a:pPr>
            <a:r>
              <a:rPr lang="en-US" sz="2400" dirty="0" smtClean="0"/>
              <a:t>x=10:								   extrapolation</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3. </a:t>
            </a:r>
            <a:r>
              <a:rPr lang="en-US" dirty="0" smtClean="0"/>
              <a:t>Linear Analysis of Data</a:t>
            </a:r>
            <a:endParaRPr lang="en-US" dirty="0">
              <a:solidFill>
                <a:prstClr val="white"/>
              </a:solidFill>
            </a:endParaRPr>
          </a:p>
        </p:txBody>
      </p:sp>
      <p:graphicFrame>
        <p:nvGraphicFramePr>
          <p:cNvPr id="22532" name="Object 4"/>
          <p:cNvGraphicFramePr>
            <a:graphicFrameLocks noChangeAspect="1"/>
          </p:cNvGraphicFramePr>
          <p:nvPr/>
        </p:nvGraphicFramePr>
        <p:xfrm>
          <a:off x="2054734" y="3574534"/>
          <a:ext cx="2774950" cy="439738"/>
        </p:xfrm>
        <a:graphic>
          <a:graphicData uri="http://schemas.openxmlformats.org/presentationml/2006/ole">
            <mc:AlternateContent xmlns:mc="http://schemas.openxmlformats.org/markup-compatibility/2006">
              <mc:Choice xmlns:v="urn:schemas-microsoft-com:vml" Requires="v">
                <p:oleObj spid="_x0000_s22539" name="Equation" r:id="rId3" imgW="1282700" imgH="203200" progId="Equation.3">
                  <p:embed/>
                </p:oleObj>
              </mc:Choice>
              <mc:Fallback>
                <p:oleObj name="Equation" r:id="rId3" imgW="1282700" imgH="2032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4734" y="3574534"/>
                        <a:ext cx="2774950" cy="439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33" name="Object 5"/>
          <p:cNvGraphicFramePr>
            <a:graphicFrameLocks noChangeAspect="1"/>
          </p:cNvGraphicFramePr>
          <p:nvPr/>
        </p:nvGraphicFramePr>
        <p:xfrm>
          <a:off x="2059990" y="4442660"/>
          <a:ext cx="3049588" cy="439737"/>
        </p:xfrm>
        <a:graphic>
          <a:graphicData uri="http://schemas.openxmlformats.org/presentationml/2006/ole">
            <mc:AlternateContent xmlns:mc="http://schemas.openxmlformats.org/markup-compatibility/2006">
              <mc:Choice xmlns:v="urn:schemas-microsoft-com:vml" Requires="v">
                <p:oleObj spid="_x0000_s22540" name="Equation" r:id="rId5" imgW="1409700" imgH="203200" progId="Equation.3">
                  <p:embed/>
                </p:oleObj>
              </mc:Choice>
              <mc:Fallback>
                <p:oleObj name="Equation" r:id="rId5" imgW="1409700" imgH="2032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9990" y="4442660"/>
                        <a:ext cx="3049588"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53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5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r>
              <a:rPr lang="en-US" sz="2400" dirty="0" smtClean="0"/>
              <a:t>We’d like to know if our LSR is good. </a:t>
            </a:r>
          </a:p>
          <a:p>
            <a:pPr marL="571500" indent="-571500"/>
            <a:r>
              <a:rPr lang="en-US" sz="2400" dirty="0" smtClean="0"/>
              <a:t>Two sets of measurements are “correlated” if there appears to be some relationship between them</a:t>
            </a:r>
          </a:p>
          <a:p>
            <a:pPr marL="571500" indent="-571500"/>
            <a:r>
              <a:rPr lang="en-US" sz="2400" dirty="0" smtClean="0"/>
              <a:t>In this section we present formulae applicable only for </a:t>
            </a:r>
            <a:r>
              <a:rPr lang="en-US" sz="2400" i="1" dirty="0" smtClean="0"/>
              <a:t>linear </a:t>
            </a:r>
            <a:r>
              <a:rPr lang="en-US" sz="2400" dirty="0" smtClean="0"/>
              <a:t>correlation</a:t>
            </a:r>
          </a:p>
          <a:p>
            <a:pPr marL="571500" indent="-571500"/>
            <a:r>
              <a:rPr lang="en-US" sz="2400" dirty="0" smtClean="0"/>
              <a:t>Correlated does </a:t>
            </a:r>
            <a:r>
              <a:rPr lang="en-US" sz="2400" b="1" dirty="0" smtClean="0"/>
              <a:t>not </a:t>
            </a:r>
            <a:r>
              <a:rPr lang="en-US" sz="2400" dirty="0" smtClean="0"/>
              <a:t>imply causally related; e.g. leaf length and width</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4. Correlation</a:t>
            </a:r>
            <a:endParaRPr lang="en-US" dirty="0">
              <a:solidFill>
                <a:prstClr val="white"/>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Correlation Coefficient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r>
              <a:rPr lang="en-US" sz="2400" dirty="0" smtClean="0"/>
              <a:t>The correlation coefficient rho is given by:</a:t>
            </a:r>
          </a:p>
          <a:p>
            <a:pPr marL="571500" indent="-571500"/>
            <a:endParaRPr lang="en-US" sz="2400" dirty="0" smtClean="0"/>
          </a:p>
          <a:p>
            <a:pPr marL="571500" indent="-571500">
              <a:buNone/>
            </a:pPr>
            <a:endParaRPr lang="en-US" sz="2400" dirty="0" smtClean="0"/>
          </a:p>
          <a:p>
            <a:pPr marL="571500" indent="-571500"/>
            <a:r>
              <a:rPr lang="en-US" sz="2400" dirty="0" smtClean="0"/>
              <a:t>This value will always be between -1 and 1</a:t>
            </a:r>
          </a:p>
          <a:p>
            <a:pPr marL="971550" lvl="1" indent="-571500"/>
            <a:r>
              <a:rPr lang="en-US" sz="2000" dirty="0" smtClean="0"/>
              <a:t>If </a:t>
            </a:r>
            <a:r>
              <a:rPr lang="en-US" sz="2000" dirty="0" err="1" smtClean="0"/>
              <a:t>ρ</a:t>
            </a:r>
            <a:r>
              <a:rPr lang="en-US" sz="2000" dirty="0" smtClean="0"/>
              <a:t> = -1, data are perfectly negatively correlated; if close, highly negatively correlated</a:t>
            </a:r>
          </a:p>
          <a:p>
            <a:pPr marL="971550" lvl="1" indent="-571500"/>
            <a:r>
              <a:rPr lang="en-US" sz="2000" dirty="0" smtClean="0"/>
              <a:t>If </a:t>
            </a:r>
            <a:r>
              <a:rPr lang="en-US" sz="2000" dirty="0" err="1" smtClean="0"/>
              <a:t>ρ</a:t>
            </a:r>
            <a:r>
              <a:rPr lang="en-US" sz="2000" dirty="0" smtClean="0"/>
              <a:t> = 0, data are uncorrelated; note: this only means they are not linearly related</a:t>
            </a:r>
          </a:p>
          <a:p>
            <a:pPr marL="971550" lvl="1" indent="-571500"/>
            <a:r>
              <a:rPr lang="en-US" sz="2000" dirty="0" smtClean="0"/>
              <a:t>If </a:t>
            </a:r>
            <a:r>
              <a:rPr lang="en-US" sz="2000" dirty="0" err="1" smtClean="0"/>
              <a:t>ρ</a:t>
            </a:r>
            <a:r>
              <a:rPr lang="en-US" sz="2000" dirty="0" smtClean="0"/>
              <a:t> = 1, data are perfectly positively correlated; if close, highly positively correlated</a:t>
            </a:r>
          </a:p>
          <a:p>
            <a:pPr marL="571500" indent="-571500"/>
            <a:r>
              <a:rPr lang="en-US" sz="2400" dirty="0" smtClean="0"/>
              <a:t>ρ</a:t>
            </a:r>
            <a:r>
              <a:rPr lang="en-US" sz="2400" baseline="30000" dirty="0" smtClean="0"/>
              <a:t>2</a:t>
            </a:r>
            <a:r>
              <a:rPr lang="en-US" sz="2400" dirty="0" smtClean="0"/>
              <a:t> x 100 tells us the percent of the variance accounted for by the LSR </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4. Correlation</a:t>
            </a:r>
            <a:endParaRPr lang="en-US" dirty="0">
              <a:solidFill>
                <a:prstClr val="white"/>
              </a:solidFill>
            </a:endParaRPr>
          </a:p>
        </p:txBody>
      </p:sp>
      <p:graphicFrame>
        <p:nvGraphicFramePr>
          <p:cNvPr id="6" name="Object 5"/>
          <p:cNvGraphicFramePr>
            <a:graphicFrameLocks noChangeAspect="1"/>
          </p:cNvGraphicFramePr>
          <p:nvPr/>
        </p:nvGraphicFramePr>
        <p:xfrm>
          <a:off x="1575087" y="1775022"/>
          <a:ext cx="1188708" cy="713226"/>
        </p:xfrm>
        <a:graphic>
          <a:graphicData uri="http://schemas.openxmlformats.org/presentationml/2006/ole">
            <mc:AlternateContent xmlns:mc="http://schemas.openxmlformats.org/markup-compatibility/2006">
              <mc:Choice xmlns:v="urn:schemas-microsoft-com:vml" Requires="v">
                <p:oleObj spid="_x0000_s24582" name="Equation" r:id="rId3" imgW="762000" imgH="457200" progId="Equation.3">
                  <p:embed/>
                </p:oleObj>
              </mc:Choice>
              <mc:Fallback>
                <p:oleObj name="Equation" r:id="rId3" imgW="762000" imgH="457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5087" y="1775022"/>
                        <a:ext cx="1188708" cy="71322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800" dirty="0" smtClean="0"/>
              <a:t>Figure 3.1</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r>
              <a:rPr lang="en-US" sz="2400" dirty="0" smtClean="0"/>
              <a:t>	Various sets of data with their corresponding correlation coefficient shown above each data set. Notice in the bottom row that there can be a correlation in the data, but the value for the </a:t>
            </a:r>
            <a:r>
              <a:rPr lang="en-US" sz="2400" smtClean="0"/>
              <a:t>correlation coefficient </a:t>
            </a:r>
            <a:r>
              <a:rPr lang="en-US" sz="2400" dirty="0" err="1" smtClean="0"/>
              <a:t>ρ</a:t>
            </a:r>
            <a:r>
              <a:rPr lang="en-US" sz="2400" dirty="0" smtClean="0"/>
              <a:t> is zero because there is not a linear correlation</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4. Correlation</a:t>
            </a:r>
            <a:endParaRPr lang="en-US" dirty="0">
              <a:solidFill>
                <a:prstClr val="white"/>
              </a:solidFill>
            </a:endParaRPr>
          </a:p>
        </p:txBody>
      </p:sp>
      <p:pic>
        <p:nvPicPr>
          <p:cNvPr id="7" name="Picture 6"/>
          <p:cNvPicPr>
            <a:picLocks noChangeAspect="1"/>
          </p:cNvPicPr>
          <p:nvPr/>
        </p:nvPicPr>
        <p:blipFill>
          <a:blip r:embed="rId2"/>
          <a:stretch>
            <a:fillRect/>
          </a:stretch>
        </p:blipFill>
        <p:spPr>
          <a:xfrm>
            <a:off x="1345941" y="1353124"/>
            <a:ext cx="6426200" cy="293370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3.4</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How correlated is the data presented in Example 3.1? </a:t>
            </a:r>
          </a:p>
          <a:p>
            <a:pPr marL="571500" indent="-571500"/>
            <a:r>
              <a:rPr lang="en-US" sz="2400" dirty="0" smtClean="0"/>
              <a:t>In order to use the formula, we need to calculate </a:t>
            </a:r>
            <a:r>
              <a:rPr lang="en-US" sz="2400" dirty="0" err="1" smtClean="0"/>
              <a:t>S</a:t>
            </a:r>
            <a:r>
              <a:rPr lang="en-US" sz="2400" baseline="-25000" dirty="0" err="1" smtClean="0"/>
              <a:t>yy</a:t>
            </a:r>
            <a:r>
              <a:rPr lang="en-US" sz="2400" dirty="0" smtClean="0"/>
              <a:t>:</a:t>
            </a:r>
          </a:p>
          <a:p>
            <a:pPr marL="571500" indent="-571500"/>
            <a:endParaRPr lang="en-US" sz="2400" dirty="0" smtClean="0"/>
          </a:p>
          <a:p>
            <a:pPr marL="571500" indent="-571500"/>
            <a:endParaRPr lang="en-US" sz="2400" dirty="0" smtClean="0"/>
          </a:p>
          <a:p>
            <a:pPr marL="571500" indent="-571500"/>
            <a:endParaRPr lang="en-US" sz="2400" dirty="0" smtClean="0"/>
          </a:p>
          <a:p>
            <a:pPr marL="571500" indent="-571500"/>
            <a:r>
              <a:rPr lang="en-US" sz="2400" dirty="0" smtClean="0"/>
              <a:t>We have, then, the correlation coefficient:</a:t>
            </a:r>
          </a:p>
          <a:p>
            <a:pPr marL="571500" indent="-571500">
              <a:buNone/>
            </a:pPr>
            <a:endParaRPr lang="en-US" sz="2400" dirty="0" smtClean="0"/>
          </a:p>
          <a:p>
            <a:pPr marL="571500" indent="-571500">
              <a:buNone/>
            </a:pPr>
            <a:r>
              <a:rPr lang="en-US" sz="2400" dirty="0" smtClean="0"/>
              <a:t>										           highly correlated</a:t>
            </a:r>
          </a:p>
          <a:p>
            <a:pPr marL="571500" indent="-571500"/>
            <a:endParaRPr lang="en-US" sz="2400" dirty="0" smtClean="0"/>
          </a:p>
          <a:p>
            <a:pPr marL="571500" indent="-571500"/>
            <a:r>
              <a:rPr lang="en-US" sz="2400" dirty="0" smtClean="0"/>
              <a:t>Finally, ρ</a:t>
            </a:r>
            <a:r>
              <a:rPr lang="en-US" sz="2400" baseline="30000" dirty="0" smtClean="0"/>
              <a:t>2</a:t>
            </a:r>
            <a:r>
              <a:rPr lang="en-US" sz="2400" dirty="0" smtClean="0"/>
              <a:t> = .8464, so 85% of the variance in the dataset is accounted for by the LSR line</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4. Correlation</a:t>
            </a:r>
            <a:endParaRPr lang="en-US" dirty="0">
              <a:solidFill>
                <a:prstClr val="white"/>
              </a:solidFill>
            </a:endParaRPr>
          </a:p>
        </p:txBody>
      </p:sp>
      <p:graphicFrame>
        <p:nvGraphicFramePr>
          <p:cNvPr id="6" name="Object 5"/>
          <p:cNvGraphicFramePr>
            <a:graphicFrameLocks noChangeAspect="1"/>
          </p:cNvGraphicFramePr>
          <p:nvPr/>
        </p:nvGraphicFramePr>
        <p:xfrm>
          <a:off x="1079028" y="2320242"/>
          <a:ext cx="7371843" cy="724400"/>
        </p:xfrm>
        <a:graphic>
          <a:graphicData uri="http://schemas.openxmlformats.org/presentationml/2006/ole">
            <mc:AlternateContent xmlns:mc="http://schemas.openxmlformats.org/markup-compatibility/2006">
              <mc:Choice xmlns:v="urn:schemas-microsoft-com:vml" Requires="v">
                <p:oleObj spid="_x0000_s26636" name="Equation" r:id="rId3" imgW="4394200" imgH="431800" progId="Equation.3">
                  <p:embed/>
                </p:oleObj>
              </mc:Choice>
              <mc:Fallback>
                <p:oleObj name="Equation" r:id="rId3" imgW="4394200" imgH="431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9028" y="2320242"/>
                        <a:ext cx="7371843" cy="72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27" name="Object 3"/>
          <p:cNvGraphicFramePr>
            <a:graphicFrameLocks noChangeAspect="1"/>
          </p:cNvGraphicFramePr>
          <p:nvPr/>
        </p:nvGraphicFramePr>
        <p:xfrm>
          <a:off x="1023938" y="4121150"/>
          <a:ext cx="4251325" cy="931863"/>
        </p:xfrm>
        <a:graphic>
          <a:graphicData uri="http://schemas.openxmlformats.org/presentationml/2006/ole">
            <mc:AlternateContent xmlns:mc="http://schemas.openxmlformats.org/markup-compatibility/2006">
              <mc:Choice xmlns:v="urn:schemas-microsoft-com:vml" Requires="v">
                <p:oleObj spid="_x0000_s26637" name="Equation" r:id="rId5" imgW="2082800" imgH="457200" progId="Equation.3">
                  <p:embed/>
                </p:oleObj>
              </mc:Choice>
              <mc:Fallback>
                <p:oleObj name="Equation" r:id="rId5" imgW="2082800" imgH="457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23938" y="4121150"/>
                        <a:ext cx="4251325" cy="931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5373882" y="4405706"/>
          <a:ext cx="433828" cy="247902"/>
        </p:xfrm>
        <a:graphic>
          <a:graphicData uri="http://schemas.openxmlformats.org/presentationml/2006/ole">
            <mc:AlternateContent xmlns:mc="http://schemas.openxmlformats.org/markup-compatibility/2006">
              <mc:Choice xmlns:v="urn:schemas-microsoft-com:vml" Requires="v">
                <p:oleObj spid="_x0000_s26638" name="Equation" r:id="rId7" imgW="177800" imgH="101600" progId="Equation.3">
                  <p:embed/>
                </p:oleObj>
              </mc:Choice>
              <mc:Fallback>
                <p:oleObj name="Equation" r:id="rId7" imgW="177800" imgH="1016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73882" y="4405706"/>
                        <a:ext cx="433828" cy="24790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6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Motivation</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r>
              <a:rPr lang="en-US" sz="2400" dirty="0" smtClean="0"/>
              <a:t>Visual analysis of data, though useful, is limited</a:t>
            </a:r>
          </a:p>
          <a:p>
            <a:pPr marL="571500" indent="-571500"/>
            <a:r>
              <a:rPr lang="en-US" sz="2400" dirty="0" smtClean="0"/>
              <a:t>We use other methods to determine if there is a sufficiently strong relationship between two measurements to possibly eliminate the necessity of making both measurements</a:t>
            </a:r>
          </a:p>
          <a:p>
            <a:pPr marL="971550" lvl="1" indent="-571500"/>
            <a:r>
              <a:rPr lang="en-US" sz="2000" dirty="0" smtClean="0"/>
              <a:t>In many fish, there is a very strong relationship between length and body mass, so that measuring the length alone can provide a very good estimate of the individual’s weight</a:t>
            </a:r>
          </a:p>
          <a:p>
            <a:pPr marL="971550" lvl="1" indent="-571500"/>
            <a:r>
              <a:rPr lang="en-US" sz="2000" dirty="0" smtClean="0"/>
              <a:t>Organisms with determinant growth patterns may also have a very strong relationship between their size and age, so that measurements of individual size may be useful in estimating an individual’s age</a:t>
            </a:r>
          </a:p>
          <a:p>
            <a:pPr marL="971550" lvl="1" indent="-571500"/>
            <a:r>
              <a:rPr lang="en-US" sz="2000" dirty="0" smtClean="0"/>
              <a:t>In these cases an objective is to determine an equation which </a:t>
            </a:r>
            <a:r>
              <a:rPr lang="en-US" sz="2000" b="1" dirty="0" smtClean="0"/>
              <a:t>allows you to estimate one measurement from another measurement that might be easier to make</a:t>
            </a:r>
            <a:r>
              <a:rPr lang="en-US" sz="2000" dirty="0" smtClean="0"/>
              <a:t>.</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a:solidFill>
                  <a:prstClr val="white"/>
                </a:solidFill>
              </a:rPr>
              <a:t>1.</a:t>
            </a:r>
            <a:r>
              <a:rPr lang="en-US" dirty="0" smtClean="0">
                <a:solidFill>
                  <a:prstClr val="white"/>
                </a:solidFill>
              </a:rPr>
              <a:t> Introduction</a:t>
            </a:r>
            <a:endParaRPr lang="en-US" dirty="0">
              <a:solidFill>
                <a:prstClr val="white"/>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Homework</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r>
              <a:rPr lang="en-US" sz="2400" dirty="0" smtClean="0"/>
              <a:t>Chapter 1:    1.2 - 1.5</a:t>
            </a:r>
          </a:p>
          <a:p>
            <a:pPr marL="571500" indent="-571500"/>
            <a:r>
              <a:rPr lang="en-US" sz="2400" dirty="0" smtClean="0"/>
              <a:t>Chapter 2:    </a:t>
            </a:r>
            <a:r>
              <a:rPr lang="en-US" sz="2400" dirty="0"/>
              <a:t>2.2–2.4, 2.7, 2.9, 2.10</a:t>
            </a:r>
            <a:r>
              <a:rPr lang="en-US" sz="2400" dirty="0"/>
              <a:t> </a:t>
            </a:r>
            <a:endParaRPr lang="en-US" sz="2400" dirty="0" smtClean="0"/>
          </a:p>
          <a:p>
            <a:pPr marL="571500" indent="-571500"/>
            <a:r>
              <a:rPr lang="en-US" sz="2400" dirty="0" smtClean="0"/>
              <a:t>Chapter 3:    </a:t>
            </a:r>
            <a:r>
              <a:rPr lang="en-US" sz="2400" dirty="0"/>
              <a:t>3.3, 3.4, </a:t>
            </a:r>
            <a:r>
              <a:rPr lang="en-US" sz="2400" dirty="0" smtClean="0"/>
              <a:t>3.9</a:t>
            </a:r>
            <a:endParaRPr lang="en-US" sz="2400" dirty="0" smtClean="0"/>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Exercise </a:t>
            </a:r>
            <a:r>
              <a:rPr lang="en-US" sz="2600" dirty="0" smtClean="0"/>
              <a:t>3.4 </a:t>
            </a:r>
            <a:r>
              <a:rPr lang="en-US" sz="2600" dirty="0" smtClean="0"/>
              <a:t>(d)</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The average length and width of various bird eggs are given in the following table.</a:t>
            </a:r>
          </a:p>
          <a:p>
            <a:pPr marL="571500" indent="-571500">
              <a:buNone/>
            </a:pPr>
            <a:endParaRPr lang="en-US" sz="2400" dirty="0" smtClean="0"/>
          </a:p>
          <a:p>
            <a:pPr marL="571500" indent="-571500">
              <a:buNone/>
            </a:pPr>
            <a:endParaRPr lang="en-US" sz="2400" dirty="0" smtClean="0"/>
          </a:p>
          <a:p>
            <a:pPr marL="571500" indent="-571500">
              <a:buNone/>
            </a:pPr>
            <a:r>
              <a:rPr lang="en-US" sz="2400" dirty="0" smtClean="0"/>
              <a:t>Step 1: Find the arithmetic means for x and y:</a:t>
            </a:r>
          </a:p>
          <a:p>
            <a:pPr marL="571500" indent="-571500">
              <a:buNone/>
            </a:pPr>
            <a:endParaRPr lang="en-US" sz="2400" dirty="0" smtClean="0"/>
          </a:p>
          <a:p>
            <a:pPr marL="571500" indent="-571500">
              <a:buNone/>
            </a:pPr>
            <a:endParaRPr lang="en-US" sz="2400" dirty="0" smtClean="0"/>
          </a:p>
          <a:p>
            <a:pPr marL="571500" indent="-571500">
              <a:buNone/>
            </a:pPr>
            <a:r>
              <a:rPr lang="en-US" sz="2400" dirty="0" smtClean="0"/>
              <a:t>Step 2: Find </a:t>
            </a:r>
            <a:r>
              <a:rPr lang="en-US" sz="2400" dirty="0" err="1" smtClean="0"/>
              <a:t>S</a:t>
            </a:r>
            <a:r>
              <a:rPr lang="en-US" sz="2400" baseline="-25000" dirty="0" err="1" smtClean="0"/>
              <a:t>xy</a:t>
            </a:r>
            <a:r>
              <a:rPr lang="en-US" sz="2400" dirty="0" smtClean="0"/>
              <a:t> and </a:t>
            </a:r>
            <a:r>
              <a:rPr lang="en-US" sz="2400" dirty="0" err="1" smtClean="0"/>
              <a:t>S</a:t>
            </a:r>
            <a:r>
              <a:rPr lang="en-US" sz="2400" baseline="-25000" dirty="0" err="1" smtClean="0"/>
              <a:t>xx</a:t>
            </a:r>
            <a:r>
              <a:rPr lang="en-US" sz="2400" dirty="0" smtClean="0"/>
              <a:t>:</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Homework</a:t>
            </a:r>
            <a:endParaRPr lang="en-US" dirty="0">
              <a:solidFill>
                <a:prstClr val="white"/>
              </a:solidFill>
            </a:endParaRPr>
          </a:p>
        </p:txBody>
      </p:sp>
      <p:graphicFrame>
        <p:nvGraphicFramePr>
          <p:cNvPr id="8" name="Table 7"/>
          <p:cNvGraphicFramePr>
            <a:graphicFrameLocks noGrp="1"/>
          </p:cNvGraphicFramePr>
          <p:nvPr/>
        </p:nvGraphicFramePr>
        <p:xfrm>
          <a:off x="1178875" y="2120746"/>
          <a:ext cx="6096000" cy="74168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n-US" b="0" dirty="0" smtClean="0">
                          <a:solidFill>
                            <a:schemeClr val="bg1"/>
                          </a:solidFill>
                        </a:rPr>
                        <a:t>x</a:t>
                      </a:r>
                      <a:endParaRPr lang="en-US" b="0" dirty="0">
                        <a:solidFill>
                          <a:schemeClr val="bg1"/>
                        </a:solidFill>
                      </a:endParaRPr>
                    </a:p>
                  </a:txBody>
                  <a:tcPr/>
                </a:tc>
                <a:tc>
                  <a:txBody>
                    <a:bodyPr/>
                    <a:lstStyle/>
                    <a:p>
                      <a:pPr algn="ctr"/>
                      <a:r>
                        <a:rPr lang="en-US" b="0" dirty="0" smtClean="0">
                          <a:solidFill>
                            <a:schemeClr val="bg1"/>
                          </a:solidFill>
                        </a:rPr>
                        <a:t>5.8</a:t>
                      </a:r>
                      <a:endParaRPr lang="en-US" b="0" dirty="0">
                        <a:solidFill>
                          <a:schemeClr val="bg1"/>
                        </a:solidFill>
                      </a:endParaRPr>
                    </a:p>
                  </a:txBody>
                  <a:tcPr>
                    <a:solidFill>
                      <a:srgbClr val="C9D4DD"/>
                    </a:solidFill>
                  </a:tcPr>
                </a:tc>
                <a:tc>
                  <a:txBody>
                    <a:bodyPr/>
                    <a:lstStyle/>
                    <a:p>
                      <a:pPr algn="ctr"/>
                      <a:r>
                        <a:rPr lang="en-US" b="0" dirty="0" smtClean="0">
                          <a:solidFill>
                            <a:schemeClr val="bg1"/>
                          </a:solidFill>
                        </a:rPr>
                        <a:t>1.5</a:t>
                      </a:r>
                      <a:endParaRPr lang="en-US" b="0" dirty="0">
                        <a:solidFill>
                          <a:schemeClr val="bg1"/>
                        </a:solidFill>
                      </a:endParaRPr>
                    </a:p>
                  </a:txBody>
                  <a:tcPr>
                    <a:solidFill>
                      <a:srgbClr val="C9D4DD"/>
                    </a:solidFill>
                  </a:tcPr>
                </a:tc>
                <a:tc>
                  <a:txBody>
                    <a:bodyPr/>
                    <a:lstStyle/>
                    <a:p>
                      <a:pPr algn="ctr"/>
                      <a:r>
                        <a:rPr lang="en-US" b="0" dirty="0" smtClean="0">
                          <a:solidFill>
                            <a:schemeClr val="bg1"/>
                          </a:solidFill>
                        </a:rPr>
                        <a:t>2.3</a:t>
                      </a:r>
                      <a:endParaRPr lang="en-US" b="0" dirty="0">
                        <a:solidFill>
                          <a:schemeClr val="bg1"/>
                        </a:solidFill>
                      </a:endParaRPr>
                    </a:p>
                  </a:txBody>
                  <a:tcPr anchor="ctr">
                    <a:solidFill>
                      <a:srgbClr val="C9D4DD"/>
                    </a:solidFill>
                  </a:tcPr>
                </a:tc>
                <a:tc>
                  <a:txBody>
                    <a:bodyPr/>
                    <a:lstStyle/>
                    <a:p>
                      <a:pPr algn="ctr"/>
                      <a:r>
                        <a:rPr lang="en-US" b="0" dirty="0" smtClean="0">
                          <a:solidFill>
                            <a:schemeClr val="bg1"/>
                          </a:solidFill>
                        </a:rPr>
                        <a:t>1.0</a:t>
                      </a:r>
                      <a:endParaRPr lang="en-US" b="0" dirty="0">
                        <a:solidFill>
                          <a:schemeClr val="bg1"/>
                        </a:solidFill>
                      </a:endParaRPr>
                    </a:p>
                  </a:txBody>
                  <a:tcPr>
                    <a:solidFill>
                      <a:srgbClr val="C9D4DD"/>
                    </a:solidFill>
                  </a:tcPr>
                </a:tc>
                <a:tc>
                  <a:txBody>
                    <a:bodyPr/>
                    <a:lstStyle/>
                    <a:p>
                      <a:pPr algn="ctr"/>
                      <a:r>
                        <a:rPr lang="en-US" b="0" dirty="0" smtClean="0">
                          <a:solidFill>
                            <a:schemeClr val="bg1"/>
                          </a:solidFill>
                        </a:rPr>
                        <a:t>3.3</a:t>
                      </a:r>
                      <a:endParaRPr lang="en-US" b="0" dirty="0">
                        <a:solidFill>
                          <a:schemeClr val="bg1"/>
                        </a:solidFill>
                      </a:endParaRPr>
                    </a:p>
                  </a:txBody>
                  <a:tcPr>
                    <a:solidFill>
                      <a:srgbClr val="C9D4DD"/>
                    </a:solidFill>
                  </a:tcPr>
                </a:tc>
              </a:tr>
              <a:tr h="370840">
                <a:tc>
                  <a:txBody>
                    <a:bodyPr/>
                    <a:lstStyle/>
                    <a:p>
                      <a:pPr algn="ctr"/>
                      <a:r>
                        <a:rPr lang="en-US" dirty="0" smtClean="0"/>
                        <a:t>y</a:t>
                      </a:r>
                      <a:endParaRPr lang="en-US" dirty="0"/>
                    </a:p>
                  </a:txBody>
                  <a:tcPr>
                    <a:solidFill>
                      <a:schemeClr val="accent1"/>
                    </a:solidFill>
                  </a:tcPr>
                </a:tc>
                <a:tc>
                  <a:txBody>
                    <a:bodyPr/>
                    <a:lstStyle/>
                    <a:p>
                      <a:pPr algn="ctr"/>
                      <a:r>
                        <a:rPr lang="en-US" dirty="0" smtClean="0"/>
                        <a:t>8.6</a:t>
                      </a:r>
                      <a:endParaRPr lang="en-US" dirty="0"/>
                    </a:p>
                  </a:txBody>
                  <a:tcPr/>
                </a:tc>
                <a:tc>
                  <a:txBody>
                    <a:bodyPr/>
                    <a:lstStyle/>
                    <a:p>
                      <a:pPr algn="ctr"/>
                      <a:r>
                        <a:rPr lang="en-US" dirty="0" smtClean="0"/>
                        <a:t>1.9</a:t>
                      </a:r>
                      <a:endParaRPr lang="en-US" dirty="0"/>
                    </a:p>
                  </a:txBody>
                  <a:tcPr/>
                </a:tc>
                <a:tc>
                  <a:txBody>
                    <a:bodyPr/>
                    <a:lstStyle/>
                    <a:p>
                      <a:pPr algn="ctr"/>
                      <a:r>
                        <a:rPr lang="en-US" dirty="0" smtClean="0"/>
                        <a:t>3.1</a:t>
                      </a:r>
                      <a:endParaRPr lang="en-US" dirty="0"/>
                    </a:p>
                  </a:txBody>
                  <a:tcPr/>
                </a:tc>
                <a:tc>
                  <a:txBody>
                    <a:bodyPr/>
                    <a:lstStyle/>
                    <a:p>
                      <a:pPr algn="ctr"/>
                      <a:r>
                        <a:rPr lang="en-US" dirty="0" smtClean="0"/>
                        <a:t>1.0</a:t>
                      </a:r>
                      <a:endParaRPr lang="en-US" dirty="0"/>
                    </a:p>
                  </a:txBody>
                  <a:tcPr/>
                </a:tc>
                <a:tc>
                  <a:txBody>
                    <a:bodyPr/>
                    <a:lstStyle/>
                    <a:p>
                      <a:pPr algn="ctr"/>
                      <a:r>
                        <a:rPr lang="en-US" dirty="0" smtClean="0"/>
                        <a:t>5.0</a:t>
                      </a:r>
                      <a:endParaRPr lang="en-US" dirty="0"/>
                    </a:p>
                  </a:txBody>
                  <a:tcPr/>
                </a:tc>
              </a:tr>
            </a:tbl>
          </a:graphicData>
        </a:graphic>
      </p:graphicFrame>
      <p:graphicFrame>
        <p:nvGraphicFramePr>
          <p:cNvPr id="7" name="Object 6"/>
          <p:cNvGraphicFramePr>
            <a:graphicFrameLocks noChangeAspect="1"/>
          </p:cNvGraphicFramePr>
          <p:nvPr/>
        </p:nvGraphicFramePr>
        <p:xfrm>
          <a:off x="1040492" y="4597003"/>
          <a:ext cx="4187062" cy="1620647"/>
        </p:xfrm>
        <a:graphic>
          <a:graphicData uri="http://schemas.openxmlformats.org/presentationml/2006/ole">
            <mc:AlternateContent xmlns:mc="http://schemas.openxmlformats.org/markup-compatibility/2006">
              <mc:Choice xmlns:v="urn:schemas-microsoft-com:vml" Requires="v">
                <p:oleObj spid="_x0000_s28681" name="Equation" r:id="rId3" imgW="2362200" imgH="914400" progId="Equation.3">
                  <p:embed/>
                </p:oleObj>
              </mc:Choice>
              <mc:Fallback>
                <p:oleObj name="Equation" r:id="rId3" imgW="2362200" imgH="914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0492" y="4597003"/>
                        <a:ext cx="4187062" cy="162064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669950" y="3503613"/>
          <a:ext cx="7867650" cy="642937"/>
        </p:xfrm>
        <a:graphic>
          <a:graphicData uri="http://schemas.openxmlformats.org/presentationml/2006/ole">
            <mc:AlternateContent xmlns:mc="http://schemas.openxmlformats.org/markup-compatibility/2006">
              <mc:Choice xmlns:v="urn:schemas-microsoft-com:vml" Requires="v">
                <p:oleObj spid="_x0000_s28682" name="Equation" r:id="rId5" imgW="4508500" imgH="368300" progId="Equation.3">
                  <p:embed/>
                </p:oleObj>
              </mc:Choice>
              <mc:Fallback>
                <p:oleObj name="Equation" r:id="rId5" imgW="4508500" imgH="3683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9950" y="3503613"/>
                        <a:ext cx="7867650" cy="642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Exercise </a:t>
            </a:r>
            <a:r>
              <a:rPr lang="en-US" sz="2600" dirty="0" smtClean="0"/>
              <a:t>3.4 </a:t>
            </a:r>
            <a:r>
              <a:rPr lang="en-US" sz="2600" dirty="0" smtClean="0"/>
              <a:t>(d)</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Step 3: Find      and    :</a:t>
            </a:r>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r>
              <a:rPr lang="en-US" sz="2400" dirty="0" smtClean="0"/>
              <a:t>Step 4: Write down the equation:</a:t>
            </a:r>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Homework</a:t>
            </a:r>
            <a:endParaRPr lang="en-US" dirty="0">
              <a:solidFill>
                <a:prstClr val="white"/>
              </a:solidFill>
            </a:endParaRPr>
          </a:p>
        </p:txBody>
      </p:sp>
      <p:graphicFrame>
        <p:nvGraphicFramePr>
          <p:cNvPr id="19460" name="Object 4"/>
          <p:cNvGraphicFramePr>
            <a:graphicFrameLocks noChangeAspect="1"/>
          </p:cNvGraphicFramePr>
          <p:nvPr/>
        </p:nvGraphicFramePr>
        <p:xfrm>
          <a:off x="2062623" y="1279267"/>
          <a:ext cx="320675" cy="295275"/>
        </p:xfrm>
        <a:graphic>
          <a:graphicData uri="http://schemas.openxmlformats.org/presentationml/2006/ole">
            <mc:AlternateContent xmlns:mc="http://schemas.openxmlformats.org/markup-compatibility/2006">
              <mc:Choice xmlns:v="urn:schemas-microsoft-com:vml" Requires="v">
                <p:oleObj spid="_x0000_s29711" name="Equation" r:id="rId3" imgW="152400" imgH="139700" progId="Equation.3">
                  <p:embed/>
                </p:oleObj>
              </mc:Choice>
              <mc:Fallback>
                <p:oleObj name="Equation" r:id="rId3" imgW="152400" imgH="1397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2623" y="1279267"/>
                        <a:ext cx="320675" cy="295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nvGraphicFramePr>
        <p:xfrm>
          <a:off x="2930985" y="1198305"/>
          <a:ext cx="239713" cy="374650"/>
        </p:xfrm>
        <a:graphic>
          <a:graphicData uri="http://schemas.openxmlformats.org/presentationml/2006/ole">
            <mc:AlternateContent xmlns:mc="http://schemas.openxmlformats.org/markup-compatibility/2006">
              <mc:Choice xmlns:v="urn:schemas-microsoft-com:vml" Requires="v">
                <p:oleObj spid="_x0000_s29712" name="Equation" r:id="rId5" imgW="114300" imgH="177800" progId="Equation.3">
                  <p:embed/>
                </p:oleObj>
              </mc:Choice>
              <mc:Fallback>
                <p:oleObj name="Equation" r:id="rId5" imgW="114300" imgH="1778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30985" y="1198305"/>
                        <a:ext cx="23971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2" name="Object 6"/>
          <p:cNvGraphicFramePr>
            <a:graphicFrameLocks noChangeAspect="1"/>
          </p:cNvGraphicFramePr>
          <p:nvPr/>
        </p:nvGraphicFramePr>
        <p:xfrm>
          <a:off x="974750" y="1924050"/>
          <a:ext cx="4376737" cy="1195388"/>
        </p:xfrm>
        <a:graphic>
          <a:graphicData uri="http://schemas.openxmlformats.org/presentationml/2006/ole">
            <mc:AlternateContent xmlns:mc="http://schemas.openxmlformats.org/markup-compatibility/2006">
              <mc:Choice xmlns:v="urn:schemas-microsoft-com:vml" Requires="v">
                <p:oleObj spid="_x0000_s29713" name="Equation" r:id="rId7" imgW="2514600" imgH="685800" progId="Equation.3">
                  <p:embed/>
                </p:oleObj>
              </mc:Choice>
              <mc:Fallback>
                <p:oleObj name="Equation" r:id="rId7" imgW="2514600" imgH="6858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4750" y="1924050"/>
                        <a:ext cx="4376737" cy="1195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nvGraphicFramePr>
        <p:xfrm>
          <a:off x="995003" y="4159250"/>
          <a:ext cx="2171700" cy="357188"/>
        </p:xfrm>
        <a:graphic>
          <a:graphicData uri="http://schemas.openxmlformats.org/presentationml/2006/ole">
            <mc:AlternateContent xmlns:mc="http://schemas.openxmlformats.org/markup-compatibility/2006">
              <mc:Choice xmlns:v="urn:schemas-microsoft-com:vml" Requires="v">
                <p:oleObj spid="_x0000_s29714" name="Equation" r:id="rId9" imgW="1003300" imgH="165100" progId="Equation.3">
                  <p:embed/>
                </p:oleObj>
              </mc:Choice>
              <mc:Fallback>
                <p:oleObj name="Equation" r:id="rId9" imgW="1003300" imgH="16510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5003" y="4159250"/>
                        <a:ext cx="2171700"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6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46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4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Exercise </a:t>
            </a:r>
            <a:r>
              <a:rPr lang="en-US" sz="2600" dirty="0" smtClean="0"/>
              <a:t>3.4 </a:t>
            </a:r>
            <a:r>
              <a:rPr lang="en-US" sz="2600" dirty="0" smtClean="0"/>
              <a:t>(e)</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endParaRPr lang="en-US" sz="2400" dirty="0" smtClean="0"/>
          </a:p>
          <a:p>
            <a:pPr marL="571500" indent="-571500"/>
            <a:r>
              <a:rPr lang="en-US" sz="2400" dirty="0" smtClean="0"/>
              <a:t>In order to use the formula, we need to calculate </a:t>
            </a:r>
            <a:r>
              <a:rPr lang="en-US" sz="2400" dirty="0" err="1" smtClean="0"/>
              <a:t>S</a:t>
            </a:r>
            <a:r>
              <a:rPr lang="en-US" sz="2400" baseline="-25000" dirty="0" err="1" smtClean="0"/>
              <a:t>yy</a:t>
            </a:r>
            <a:r>
              <a:rPr lang="en-US" sz="2400" dirty="0" smtClean="0"/>
              <a:t>:</a:t>
            </a:r>
          </a:p>
          <a:p>
            <a:pPr marL="571500" indent="-571500"/>
            <a:endParaRPr lang="en-US" sz="2400" dirty="0" smtClean="0"/>
          </a:p>
          <a:p>
            <a:pPr marL="571500" indent="-571500"/>
            <a:endParaRPr lang="en-US" sz="2400" dirty="0" smtClean="0"/>
          </a:p>
          <a:p>
            <a:pPr marL="571500" indent="-571500"/>
            <a:endParaRPr lang="en-US" sz="2400" dirty="0" smtClean="0"/>
          </a:p>
          <a:p>
            <a:pPr marL="571500" indent="-571500"/>
            <a:r>
              <a:rPr lang="en-US" sz="2400" dirty="0" smtClean="0"/>
              <a:t>We have, then, the correlation coefficient:</a:t>
            </a:r>
          </a:p>
          <a:p>
            <a:pPr marL="571500" indent="-571500">
              <a:buNone/>
            </a:pPr>
            <a:endParaRPr lang="en-US" sz="2400" dirty="0" smtClean="0"/>
          </a:p>
          <a:p>
            <a:pPr marL="571500" indent="-571500">
              <a:buNone/>
            </a:pPr>
            <a:r>
              <a:rPr lang="en-US" sz="2400" dirty="0" smtClean="0"/>
              <a:t>							                highly positively correlated</a:t>
            </a:r>
          </a:p>
          <a:p>
            <a:pPr marL="571500" indent="-571500"/>
            <a:endParaRPr lang="en-US" sz="2400" dirty="0" smtClean="0"/>
          </a:p>
          <a:p>
            <a:pPr marL="571500" indent="-571500"/>
            <a:r>
              <a:rPr lang="en-US" sz="2400" dirty="0" smtClean="0"/>
              <a:t>Finally, ρ</a:t>
            </a:r>
            <a:r>
              <a:rPr lang="en-US" sz="2400" baseline="30000" dirty="0" smtClean="0"/>
              <a:t>2</a:t>
            </a:r>
            <a:r>
              <a:rPr lang="en-US" sz="2400" dirty="0" smtClean="0"/>
              <a:t> = .9975, so 99.75% of the variance in the dataset is accounted for by the LSR line</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Homework</a:t>
            </a:r>
            <a:endParaRPr lang="en-US" dirty="0">
              <a:solidFill>
                <a:prstClr val="white"/>
              </a:solidFill>
            </a:endParaRPr>
          </a:p>
        </p:txBody>
      </p:sp>
      <p:graphicFrame>
        <p:nvGraphicFramePr>
          <p:cNvPr id="6" name="Object 5"/>
          <p:cNvGraphicFramePr>
            <a:graphicFrameLocks noChangeAspect="1"/>
          </p:cNvGraphicFramePr>
          <p:nvPr/>
        </p:nvGraphicFramePr>
        <p:xfrm>
          <a:off x="1154113" y="2282050"/>
          <a:ext cx="2953842" cy="888490"/>
        </p:xfrm>
        <a:graphic>
          <a:graphicData uri="http://schemas.openxmlformats.org/presentationml/2006/ole">
            <mc:AlternateContent xmlns:mc="http://schemas.openxmlformats.org/markup-compatibility/2006">
              <mc:Choice xmlns:v="urn:schemas-microsoft-com:vml" Requires="v">
                <p:oleObj spid="_x0000_s30732" name="Equation" r:id="rId3" imgW="1435100" imgH="431800" progId="Equation.3">
                  <p:embed/>
                </p:oleObj>
              </mc:Choice>
              <mc:Fallback>
                <p:oleObj name="Equation" r:id="rId3" imgW="1435100" imgH="431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4113" y="2282050"/>
                        <a:ext cx="2953842" cy="8884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27" name="Object 3"/>
          <p:cNvGraphicFramePr>
            <a:graphicFrameLocks noChangeAspect="1"/>
          </p:cNvGraphicFramePr>
          <p:nvPr/>
        </p:nvGraphicFramePr>
        <p:xfrm>
          <a:off x="1178452" y="4147066"/>
          <a:ext cx="2722563" cy="931863"/>
        </p:xfrm>
        <a:graphic>
          <a:graphicData uri="http://schemas.openxmlformats.org/presentationml/2006/ole">
            <mc:AlternateContent xmlns:mc="http://schemas.openxmlformats.org/markup-compatibility/2006">
              <mc:Choice xmlns:v="urn:schemas-microsoft-com:vml" Requires="v">
                <p:oleObj spid="_x0000_s30733" name="Equation" r:id="rId5" imgW="1333500" imgH="457200" progId="Equation.3">
                  <p:embed/>
                </p:oleObj>
              </mc:Choice>
              <mc:Fallback>
                <p:oleObj name="Equation" r:id="rId5" imgW="1333500" imgH="457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78452" y="4147066"/>
                        <a:ext cx="2722563" cy="931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4246449" y="4418664"/>
          <a:ext cx="433828" cy="247902"/>
        </p:xfrm>
        <a:graphic>
          <a:graphicData uri="http://schemas.openxmlformats.org/presentationml/2006/ole">
            <mc:AlternateContent xmlns:mc="http://schemas.openxmlformats.org/markup-compatibility/2006">
              <mc:Choice xmlns:v="urn:schemas-microsoft-com:vml" Requires="v">
                <p:oleObj spid="_x0000_s30734" name="Equation" r:id="rId7" imgW="177800" imgH="101600" progId="Equation.3">
                  <p:embed/>
                </p:oleObj>
              </mc:Choice>
              <mc:Fallback>
                <p:oleObj name="Equation" r:id="rId7" imgW="177800" imgH="1016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46449" y="4418664"/>
                        <a:ext cx="433828" cy="24790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662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Linear Relationships</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r>
              <a:rPr lang="en-US" sz="2400" dirty="0" smtClean="0"/>
              <a:t>A linear relationship between two measurements is the simplest description of a strong relationship</a:t>
            </a:r>
          </a:p>
          <a:p>
            <a:pPr marL="971550" lvl="1" indent="-571500"/>
            <a:r>
              <a:rPr lang="en-US" sz="2000" dirty="0" smtClean="0"/>
              <a:t>Knowing one measurement allows you to find the other by just looking at the associated point on the line</a:t>
            </a:r>
          </a:p>
          <a:p>
            <a:pPr marL="571500" indent="-571500"/>
            <a:r>
              <a:rPr lang="en-US" sz="2400" dirty="0" smtClean="0"/>
              <a:t>Linear relationships arise in many biological situations, particularly if the data are </a:t>
            </a:r>
            <a:r>
              <a:rPr lang="en-US" sz="2400" i="1" dirty="0" smtClean="0"/>
              <a:t>rescaled </a:t>
            </a:r>
            <a:r>
              <a:rPr lang="en-US" sz="2400" dirty="0" smtClean="0"/>
              <a:t>(see </a:t>
            </a:r>
            <a:r>
              <a:rPr lang="en-US" sz="2400" dirty="0" err="1" smtClean="0"/>
              <a:t>ch</a:t>
            </a:r>
            <a:r>
              <a:rPr lang="en-US" sz="2400" dirty="0" smtClean="0"/>
              <a:t>. 4) to account for factors that interact in a non-linear manner</a:t>
            </a:r>
          </a:p>
          <a:p>
            <a:pPr marL="571500" indent="-571500"/>
            <a:r>
              <a:rPr lang="en-US" sz="2400" dirty="0" smtClean="0"/>
              <a:t>Recall the slope-intercept form for a line:</a:t>
            </a:r>
          </a:p>
          <a:p>
            <a:pPr marL="571500" indent="-571500">
              <a:buNone/>
            </a:pPr>
            <a:endParaRPr lang="en-US" sz="1000" dirty="0" smtClean="0"/>
          </a:p>
          <a:p>
            <a:pPr marL="571500" indent="-571500">
              <a:buNone/>
            </a:pPr>
            <a:endParaRPr lang="en-US" sz="1000" dirty="0" smtClean="0"/>
          </a:p>
          <a:p>
            <a:pPr marL="571500" indent="-571500">
              <a:buNone/>
            </a:pPr>
            <a:endParaRPr lang="en-US" sz="1000" dirty="0" smtClean="0"/>
          </a:p>
          <a:p>
            <a:pPr marL="571500" indent="-571500">
              <a:buNone/>
            </a:pPr>
            <a:endParaRPr lang="en-US" sz="1000" dirty="0" smtClean="0"/>
          </a:p>
          <a:p>
            <a:pPr marL="571500" indent="-571500">
              <a:buNone/>
            </a:pPr>
            <a:endParaRPr lang="en-US" sz="1000" dirty="0" smtClean="0"/>
          </a:p>
          <a:p>
            <a:pPr marL="571500" indent="-571500">
              <a:buNone/>
            </a:pPr>
            <a:endParaRPr lang="en-US" sz="1000" dirty="0" smtClean="0"/>
          </a:p>
          <a:p>
            <a:pPr marL="571500" indent="-571500">
              <a:buNone/>
            </a:pPr>
            <a:r>
              <a:rPr lang="en-US" sz="1000" dirty="0" smtClean="0"/>
              <a:t>						    </a:t>
            </a:r>
            <a:r>
              <a:rPr lang="en-US" sz="1400" dirty="0" smtClean="0"/>
              <a:t>we will need to </a:t>
            </a:r>
          </a:p>
          <a:p>
            <a:pPr marL="571500" indent="-571500">
              <a:buNone/>
            </a:pPr>
            <a:r>
              <a:rPr lang="en-US" sz="1400" dirty="0" smtClean="0"/>
              <a:t>						   go this direction</a:t>
            </a:r>
            <a:endParaRPr lang="en-US" sz="1000" dirty="0" smtClean="0"/>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a:solidFill>
                  <a:prstClr val="white"/>
                </a:solidFill>
              </a:rPr>
              <a:t>1.</a:t>
            </a:r>
            <a:r>
              <a:rPr lang="en-US" dirty="0" smtClean="0">
                <a:solidFill>
                  <a:prstClr val="white"/>
                </a:solidFill>
              </a:rPr>
              <a:t> Introduction</a:t>
            </a:r>
            <a:endParaRPr lang="en-US" dirty="0">
              <a:solidFill>
                <a:prstClr val="white"/>
              </a:solidFill>
            </a:endParaRPr>
          </a:p>
        </p:txBody>
      </p:sp>
      <p:pic>
        <p:nvPicPr>
          <p:cNvPr id="7" name="Picture 6"/>
          <p:cNvPicPr>
            <a:picLocks noChangeAspect="1"/>
          </p:cNvPicPr>
          <p:nvPr/>
        </p:nvPicPr>
        <p:blipFill>
          <a:blip r:embed="rId3"/>
          <a:stretch>
            <a:fillRect/>
          </a:stretch>
        </p:blipFill>
        <p:spPr>
          <a:xfrm>
            <a:off x="4886511" y="4307707"/>
            <a:ext cx="2919467" cy="1918206"/>
          </a:xfrm>
          <a:prstGeom prst="rect">
            <a:avLst/>
          </a:prstGeom>
        </p:spPr>
      </p:pic>
      <p:graphicFrame>
        <p:nvGraphicFramePr>
          <p:cNvPr id="8" name="Object 7"/>
          <p:cNvGraphicFramePr>
            <a:graphicFrameLocks noChangeAspect="1"/>
          </p:cNvGraphicFramePr>
          <p:nvPr/>
        </p:nvGraphicFramePr>
        <p:xfrm>
          <a:off x="1047583" y="4819738"/>
          <a:ext cx="2092361" cy="552695"/>
        </p:xfrm>
        <a:graphic>
          <a:graphicData uri="http://schemas.openxmlformats.org/presentationml/2006/ole">
            <mc:AlternateContent xmlns:mc="http://schemas.openxmlformats.org/markup-compatibility/2006">
              <mc:Choice xmlns:v="urn:schemas-microsoft-com:vml" Requires="v">
                <p:oleObj spid="_x0000_s8198" name="Equation" r:id="rId4" imgW="673100" imgH="177800" progId="Equation.3">
                  <p:embed/>
                </p:oleObj>
              </mc:Choice>
              <mc:Fallback>
                <p:oleObj name="Equation" r:id="rId4" imgW="673100" imgH="1778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7583" y="4819738"/>
                        <a:ext cx="2092361" cy="55269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0" name="Straight Arrow Connector 9"/>
          <p:cNvCxnSpPr/>
          <p:nvPr/>
        </p:nvCxnSpPr>
        <p:spPr>
          <a:xfrm>
            <a:off x="3304475" y="4962276"/>
            <a:ext cx="1367955"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rot="10800000">
            <a:off x="3304476" y="5242854"/>
            <a:ext cx="1367955"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r>
              <a:rPr lang="en-US" sz="2400" dirty="0" err="1" smtClean="0"/>
              <a:t>Bivariate</a:t>
            </a:r>
            <a:r>
              <a:rPr lang="en-US" sz="2400" dirty="0" smtClean="0"/>
              <a:t> data are measurements made on two variables per observation</a:t>
            </a:r>
          </a:p>
          <a:p>
            <a:pPr marL="571500" indent="-571500"/>
            <a:r>
              <a:rPr lang="en-US" sz="2400" dirty="0" err="1" smtClean="0"/>
              <a:t>Bivariate</a:t>
            </a:r>
            <a:r>
              <a:rPr lang="en-US" sz="2400" dirty="0" smtClean="0"/>
              <a:t> data are often displayed as ordered pairs (x</a:t>
            </a:r>
            <a:r>
              <a:rPr lang="en-US" sz="2400" baseline="-25000" dirty="0" smtClean="0"/>
              <a:t>1</a:t>
            </a:r>
            <a:r>
              <a:rPr lang="en-US" sz="2400" dirty="0" smtClean="0"/>
              <a:t>, y</a:t>
            </a:r>
            <a:r>
              <a:rPr lang="en-US" sz="2400" baseline="-25000" dirty="0" smtClean="0"/>
              <a:t>1</a:t>
            </a:r>
            <a:r>
              <a:rPr lang="en-US" sz="2400" dirty="0" smtClean="0"/>
              <a:t>), (x</a:t>
            </a:r>
            <a:r>
              <a:rPr lang="en-US" sz="2400" baseline="-25000" dirty="0" smtClean="0"/>
              <a:t>2</a:t>
            </a:r>
            <a:r>
              <a:rPr lang="en-US" sz="2400" dirty="0" smtClean="0"/>
              <a:t>, y</a:t>
            </a:r>
            <a:r>
              <a:rPr lang="en-US" sz="2400" baseline="-25000" dirty="0" smtClean="0"/>
              <a:t>2</a:t>
            </a:r>
            <a:r>
              <a:rPr lang="en-US" sz="2400" dirty="0" smtClean="0"/>
              <a:t>), …, (</a:t>
            </a:r>
            <a:r>
              <a:rPr lang="en-US" sz="2400" dirty="0" err="1" smtClean="0"/>
              <a:t>x</a:t>
            </a:r>
            <a:r>
              <a:rPr lang="en-US" sz="2400" baseline="-25000" dirty="0" err="1" smtClean="0"/>
              <a:t>n</a:t>
            </a:r>
            <a:r>
              <a:rPr lang="en-US" sz="2400" dirty="0" smtClean="0"/>
              <a:t>, </a:t>
            </a:r>
            <a:r>
              <a:rPr lang="en-US" sz="2400" dirty="0" err="1" smtClean="0"/>
              <a:t>y</a:t>
            </a:r>
            <a:r>
              <a:rPr lang="en-US" sz="2400" baseline="-25000" dirty="0" err="1" smtClean="0"/>
              <a:t>n</a:t>
            </a:r>
            <a:r>
              <a:rPr lang="en-US" sz="2400" dirty="0" smtClean="0"/>
              <a:t>) or in a table:</a:t>
            </a:r>
          </a:p>
          <a:p>
            <a:pPr marL="571500" indent="-571500"/>
            <a:endParaRPr lang="en-US" sz="2400" dirty="0" smtClean="0"/>
          </a:p>
          <a:p>
            <a:pPr marL="571500" indent="-571500"/>
            <a:endParaRPr lang="en-US" sz="2400" dirty="0" smtClean="0"/>
          </a:p>
          <a:p>
            <a:pPr marL="571500" indent="-571500"/>
            <a:endParaRPr lang="en-US" sz="2400" dirty="0" smtClean="0"/>
          </a:p>
          <a:p>
            <a:pPr marL="571500" indent="-571500"/>
            <a:r>
              <a:rPr lang="en-US" sz="2400" dirty="0" smtClean="0"/>
              <a:t>A </a:t>
            </a:r>
            <a:r>
              <a:rPr lang="en-US" sz="2400" b="1" dirty="0" smtClean="0"/>
              <a:t>regression </a:t>
            </a:r>
            <a:r>
              <a:rPr lang="en-US" sz="2400" dirty="0" smtClean="0"/>
              <a:t>is a formula that describes the relationship between variables. A </a:t>
            </a:r>
            <a:r>
              <a:rPr lang="en-US" sz="2400" b="1" dirty="0" smtClean="0"/>
              <a:t>linear regression</a:t>
            </a:r>
            <a:r>
              <a:rPr lang="en-US" sz="2400" dirty="0" smtClean="0"/>
              <a:t> is one in which the relationship can be expressed in the equation of a line. In this case, we </a:t>
            </a:r>
            <a:r>
              <a:rPr lang="en-US" sz="2400" dirty="0" err="1" smtClean="0"/>
              <a:t>ﬁnd</a:t>
            </a:r>
            <a:r>
              <a:rPr lang="en-US" sz="2400" dirty="0" smtClean="0"/>
              <a:t> a line of best </a:t>
            </a:r>
            <a:r>
              <a:rPr lang="en-US" sz="2400" dirty="0" err="1" smtClean="0"/>
              <a:t>ﬁt</a:t>
            </a:r>
            <a:r>
              <a:rPr lang="en-US" sz="2400" dirty="0" smtClean="0"/>
              <a:t> to describe the relationship.</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2. </a:t>
            </a:r>
            <a:r>
              <a:rPr lang="en-US" dirty="0" err="1" smtClean="0">
                <a:solidFill>
                  <a:prstClr val="white"/>
                </a:solidFill>
              </a:rPr>
              <a:t>Bivariate</a:t>
            </a:r>
            <a:r>
              <a:rPr lang="en-US" dirty="0" smtClean="0">
                <a:solidFill>
                  <a:prstClr val="white"/>
                </a:solidFill>
              </a:rPr>
              <a:t> Data</a:t>
            </a:r>
            <a:endParaRPr lang="en-US" dirty="0">
              <a:solidFill>
                <a:prstClr val="white"/>
              </a:solidFill>
            </a:endParaRPr>
          </a:p>
        </p:txBody>
      </p:sp>
      <p:graphicFrame>
        <p:nvGraphicFramePr>
          <p:cNvPr id="6" name="Table 5"/>
          <p:cNvGraphicFramePr>
            <a:graphicFrameLocks noGrp="1"/>
          </p:cNvGraphicFramePr>
          <p:nvPr/>
        </p:nvGraphicFramePr>
        <p:xfrm>
          <a:off x="1524000" y="3133910"/>
          <a:ext cx="6096000" cy="741680"/>
        </p:xfrm>
        <a:graphic>
          <a:graphicData uri="http://schemas.openxmlformats.org/drawingml/2006/table">
            <a:tbl>
              <a:tblPr firstRow="1" bandRow="1">
                <a:tableStyleId>{5C22544A-7EE6-4342-B048-85BDC9FD1C3A}</a:tableStyleId>
              </a:tblPr>
              <a:tblGrid>
                <a:gridCol w="1219200"/>
                <a:gridCol w="1219200"/>
                <a:gridCol w="1219200"/>
                <a:gridCol w="1219200"/>
                <a:gridCol w="1219200"/>
              </a:tblGrid>
              <a:tr h="370840">
                <a:tc>
                  <a:txBody>
                    <a:bodyPr/>
                    <a:lstStyle/>
                    <a:p>
                      <a:pPr algn="ctr"/>
                      <a:r>
                        <a:rPr lang="en-US" b="0" dirty="0" smtClean="0">
                          <a:solidFill>
                            <a:schemeClr val="bg1"/>
                          </a:solidFill>
                        </a:rPr>
                        <a:t>x</a:t>
                      </a:r>
                      <a:endParaRPr lang="en-US" b="0" dirty="0">
                        <a:solidFill>
                          <a:schemeClr val="bg1"/>
                        </a:solidFill>
                      </a:endParaRPr>
                    </a:p>
                  </a:txBody>
                  <a:tcPr/>
                </a:tc>
                <a:tc>
                  <a:txBody>
                    <a:bodyPr/>
                    <a:lstStyle/>
                    <a:p>
                      <a:pPr algn="ctr"/>
                      <a:r>
                        <a:rPr lang="en-US" b="0" dirty="0" smtClean="0">
                          <a:solidFill>
                            <a:schemeClr val="bg1"/>
                          </a:solidFill>
                        </a:rPr>
                        <a:t>x</a:t>
                      </a:r>
                      <a:r>
                        <a:rPr lang="en-US" b="0" baseline="-25000" dirty="0" smtClean="0">
                          <a:solidFill>
                            <a:schemeClr val="bg1"/>
                          </a:solidFill>
                        </a:rPr>
                        <a:t>1</a:t>
                      </a:r>
                      <a:endParaRPr lang="en-US" b="0" dirty="0">
                        <a:solidFill>
                          <a:schemeClr val="bg1"/>
                        </a:solidFill>
                      </a:endParaRPr>
                    </a:p>
                  </a:txBody>
                  <a:tcPr>
                    <a:solidFill>
                      <a:srgbClr val="C9D4DD"/>
                    </a:solidFill>
                  </a:tcPr>
                </a:tc>
                <a:tc>
                  <a:txBody>
                    <a:bodyPr/>
                    <a:lstStyle/>
                    <a:p>
                      <a:pPr algn="ctr"/>
                      <a:r>
                        <a:rPr lang="en-US" b="0" dirty="0" smtClean="0">
                          <a:solidFill>
                            <a:schemeClr val="bg1"/>
                          </a:solidFill>
                        </a:rPr>
                        <a:t>x</a:t>
                      </a:r>
                      <a:r>
                        <a:rPr lang="en-US" b="0" baseline="-25000" dirty="0" smtClean="0">
                          <a:solidFill>
                            <a:schemeClr val="bg1"/>
                          </a:solidFill>
                        </a:rPr>
                        <a:t>2</a:t>
                      </a:r>
                      <a:endParaRPr lang="en-US" b="0" dirty="0">
                        <a:solidFill>
                          <a:schemeClr val="bg1"/>
                        </a:solidFill>
                      </a:endParaRPr>
                    </a:p>
                  </a:txBody>
                  <a:tcPr>
                    <a:solidFill>
                      <a:srgbClr val="C9D4DD"/>
                    </a:solidFill>
                  </a:tcPr>
                </a:tc>
                <a:tc>
                  <a:txBody>
                    <a:bodyPr/>
                    <a:lstStyle/>
                    <a:p>
                      <a:pPr algn="ctr"/>
                      <a:r>
                        <a:rPr lang="en-US" b="0" dirty="0" smtClean="0">
                          <a:solidFill>
                            <a:schemeClr val="bg1"/>
                          </a:solidFill>
                        </a:rPr>
                        <a:t>…</a:t>
                      </a:r>
                      <a:endParaRPr lang="en-US" b="0" dirty="0">
                        <a:solidFill>
                          <a:schemeClr val="bg1"/>
                        </a:solidFill>
                      </a:endParaRPr>
                    </a:p>
                  </a:txBody>
                  <a:tcPr anchor="ctr">
                    <a:solidFill>
                      <a:srgbClr val="C9D4DD"/>
                    </a:solidFill>
                  </a:tcPr>
                </a:tc>
                <a:tc>
                  <a:txBody>
                    <a:bodyPr/>
                    <a:lstStyle/>
                    <a:p>
                      <a:pPr algn="ctr"/>
                      <a:r>
                        <a:rPr lang="en-US" b="0" dirty="0" err="1" smtClean="0">
                          <a:solidFill>
                            <a:schemeClr val="bg1"/>
                          </a:solidFill>
                        </a:rPr>
                        <a:t>x</a:t>
                      </a:r>
                      <a:r>
                        <a:rPr lang="en-US" b="0" baseline="-25000" dirty="0" err="1" smtClean="0">
                          <a:solidFill>
                            <a:schemeClr val="bg1"/>
                          </a:solidFill>
                        </a:rPr>
                        <a:t>n</a:t>
                      </a:r>
                      <a:endParaRPr lang="en-US" b="0" dirty="0">
                        <a:solidFill>
                          <a:schemeClr val="bg1"/>
                        </a:solidFill>
                      </a:endParaRPr>
                    </a:p>
                  </a:txBody>
                  <a:tcPr>
                    <a:solidFill>
                      <a:srgbClr val="C9D4DD"/>
                    </a:solidFill>
                  </a:tcPr>
                </a:tc>
              </a:tr>
              <a:tr h="370840">
                <a:tc>
                  <a:txBody>
                    <a:bodyPr/>
                    <a:lstStyle/>
                    <a:p>
                      <a:pPr algn="ctr"/>
                      <a:r>
                        <a:rPr lang="en-US" dirty="0" smtClean="0"/>
                        <a:t>y</a:t>
                      </a:r>
                      <a:endParaRPr lang="en-US" dirty="0"/>
                    </a:p>
                  </a:txBody>
                  <a:tcPr>
                    <a:solidFill>
                      <a:schemeClr val="accent1"/>
                    </a:solidFill>
                  </a:tcPr>
                </a:tc>
                <a:tc>
                  <a:txBody>
                    <a:bodyPr/>
                    <a:lstStyle/>
                    <a:p>
                      <a:pPr algn="ctr"/>
                      <a:r>
                        <a:rPr lang="en-US" dirty="0" smtClean="0"/>
                        <a:t>y</a:t>
                      </a:r>
                      <a:r>
                        <a:rPr lang="en-US" baseline="-25000" dirty="0" smtClean="0"/>
                        <a:t>1</a:t>
                      </a:r>
                      <a:endParaRPr lang="en-US" dirty="0"/>
                    </a:p>
                  </a:txBody>
                  <a:tcPr/>
                </a:tc>
                <a:tc>
                  <a:txBody>
                    <a:bodyPr/>
                    <a:lstStyle/>
                    <a:p>
                      <a:pPr algn="ctr"/>
                      <a:r>
                        <a:rPr lang="en-US" dirty="0" smtClean="0"/>
                        <a:t>y</a:t>
                      </a:r>
                      <a:r>
                        <a:rPr lang="en-US" baseline="-25000" dirty="0" smtClean="0"/>
                        <a:t>2</a:t>
                      </a:r>
                      <a:endParaRPr lang="en-US" dirty="0"/>
                    </a:p>
                  </a:txBody>
                  <a:tcPr/>
                </a:tc>
                <a:tc>
                  <a:txBody>
                    <a:bodyPr/>
                    <a:lstStyle/>
                    <a:p>
                      <a:pPr algn="ctr"/>
                      <a:r>
                        <a:rPr lang="en-US" dirty="0" smtClean="0"/>
                        <a:t>…</a:t>
                      </a:r>
                      <a:endParaRPr lang="en-US" dirty="0"/>
                    </a:p>
                  </a:txBody>
                  <a:tcPr/>
                </a:tc>
                <a:tc>
                  <a:txBody>
                    <a:bodyPr/>
                    <a:lstStyle/>
                    <a:p>
                      <a:pPr algn="ctr"/>
                      <a:r>
                        <a:rPr lang="en-US" dirty="0" err="1" smtClean="0"/>
                        <a:t>y</a:t>
                      </a:r>
                      <a:r>
                        <a:rPr lang="en-US" baseline="-25000" dirty="0" err="1" smtClean="0"/>
                        <a:t>n</a:t>
                      </a:r>
                      <a:endParaRPr lang="en-US" dirty="0"/>
                    </a:p>
                  </a:txBody>
                  <a:tcPr/>
                </a:tc>
              </a:tr>
            </a:tbl>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Freehand Linear Fit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Font typeface="+mj-lt"/>
              <a:buAutoNum type="arabicPeriod"/>
            </a:pPr>
            <a:r>
              <a:rPr lang="en-US" sz="2400" dirty="0" smtClean="0"/>
              <a:t>See if the data appear to be linearly related </a:t>
            </a:r>
          </a:p>
          <a:p>
            <a:pPr marL="971550" lvl="1" indent="-571500"/>
            <a:r>
              <a:rPr lang="en-US" sz="2000" dirty="0" smtClean="0"/>
              <a:t>Make a scatter plot of the data. Choose your axes so that the range is approximately the </a:t>
            </a:r>
            <a:r>
              <a:rPr lang="en-US" sz="2000" b="1" dirty="0" smtClean="0"/>
              <a:t>same as that in your data</a:t>
            </a:r>
            <a:r>
              <a:rPr lang="en-US" sz="2000" dirty="0" smtClean="0"/>
              <a:t> </a:t>
            </a:r>
          </a:p>
          <a:p>
            <a:pPr marL="971550" lvl="1" indent="-571500"/>
            <a:r>
              <a:rPr lang="en-US" sz="2000" dirty="0" smtClean="0"/>
              <a:t>Which is the horizontal axis and which is the vertical?</a:t>
            </a:r>
          </a:p>
          <a:p>
            <a:pPr marL="1371600" lvl="2" indent="-571500"/>
            <a:r>
              <a:rPr lang="en-US" sz="1600" dirty="0" smtClean="0"/>
              <a:t>If one is the dependent (e.g. body weight depends on age, rather than the reverse), then choose the one that is dependent (weight) as the vertical axis and the independent one (age) as the horizontal axis</a:t>
            </a:r>
          </a:p>
          <a:p>
            <a:pPr marL="1371600" lvl="2" indent="-571500"/>
            <a:r>
              <a:rPr lang="en-US" sz="1600" dirty="0" smtClean="0"/>
              <a:t>If you do not have any reason to expect that one of the measurements is dependent on the other, then choose one and go with it</a:t>
            </a:r>
          </a:p>
          <a:p>
            <a:pPr marL="971550" lvl="1" indent="-571500"/>
            <a:r>
              <a:rPr lang="en-US" sz="2000" dirty="0" smtClean="0"/>
              <a:t>Eyeball the data and see if there appears to be any relationship. If the scatter plot looks like the points might be described approximately by a line then it is reasonable to proceed with fitting a line</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3. </a:t>
            </a:r>
            <a:r>
              <a:rPr lang="en-US" dirty="0" smtClean="0"/>
              <a:t>Linear Analysis of Data</a:t>
            </a:r>
            <a:endParaRPr lang="en-US" dirty="0">
              <a:solidFill>
                <a:prstClr val="white"/>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Freehand Linear Fit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Font typeface="+mj-lt"/>
              <a:buAutoNum type="arabicPeriod" startAt="2"/>
            </a:pPr>
            <a:r>
              <a:rPr lang="en-US" sz="2400" dirty="0" smtClean="0"/>
              <a:t>Draw a freehand line that </a:t>
            </a:r>
            <a:r>
              <a:rPr lang="en-US" sz="2400" i="1" dirty="0" smtClean="0"/>
              <a:t>estimates </a:t>
            </a:r>
            <a:r>
              <a:rPr lang="en-US" sz="2400" dirty="0" smtClean="0"/>
              <a:t>the line of best fit; that is, draw a line through the data, trying to minimize the </a:t>
            </a:r>
            <a:r>
              <a:rPr lang="en-US" sz="2400" b="1" dirty="0" smtClean="0"/>
              <a:t>vertical </a:t>
            </a:r>
            <a:r>
              <a:rPr lang="en-US" sz="2400" dirty="0" smtClean="0"/>
              <a:t>distance between the line and the points:</a:t>
            </a:r>
          </a:p>
          <a:p>
            <a:pPr marL="571500" indent="-571500">
              <a:buFont typeface="+mj-lt"/>
              <a:buAutoNum type="arabicPeriod" startAt="2"/>
            </a:pPr>
            <a:endParaRPr lang="en-US" sz="2400" dirty="0" smtClean="0"/>
          </a:p>
          <a:p>
            <a:pPr marL="571500" indent="-571500">
              <a:buFont typeface="+mj-lt"/>
              <a:buAutoNum type="arabicPeriod" startAt="2"/>
            </a:pPr>
            <a:endParaRPr lang="en-US" sz="2400" dirty="0" smtClean="0"/>
          </a:p>
          <a:p>
            <a:pPr marL="571500" indent="-571500">
              <a:buFont typeface="+mj-lt"/>
              <a:buAutoNum type="arabicPeriod" startAt="2"/>
            </a:pPr>
            <a:endParaRPr lang="en-US" sz="2400" dirty="0" smtClean="0"/>
          </a:p>
          <a:p>
            <a:pPr marL="571500" indent="-571500">
              <a:buFont typeface="+mj-lt"/>
              <a:buAutoNum type="arabicPeriod" startAt="2"/>
            </a:pPr>
            <a:endParaRPr lang="en-US" sz="2400" dirty="0" smtClean="0"/>
          </a:p>
          <a:p>
            <a:pPr marL="571500" indent="-571500">
              <a:buFont typeface="+mj-lt"/>
              <a:buAutoNum type="arabicPeriod" startAt="2"/>
            </a:pPr>
            <a:endParaRPr lang="en-US" sz="2400" dirty="0" smtClean="0"/>
          </a:p>
          <a:p>
            <a:pPr marL="571500" indent="-571500">
              <a:buFont typeface="+mj-lt"/>
              <a:buAutoNum type="arabicPeriod" startAt="2"/>
            </a:pPr>
            <a:endParaRPr lang="en-US" sz="2400" dirty="0" smtClean="0"/>
          </a:p>
          <a:p>
            <a:pPr marL="571500" indent="-571500">
              <a:buNone/>
            </a:pPr>
            <a:r>
              <a:rPr lang="en-US" sz="2400" dirty="0" smtClean="0"/>
              <a:t>			    vertical                                          orthogonal</a:t>
            </a:r>
          </a:p>
          <a:p>
            <a:pPr marL="571500" indent="-571500">
              <a:buFont typeface="+mj-lt"/>
              <a:buAutoNum type="arabicPeriod" startAt="3"/>
            </a:pPr>
            <a:r>
              <a:rPr lang="en-US" sz="2400" dirty="0" smtClean="0"/>
              <a:t>Using two points ON THE LINE (not necessarily data points), find the equation of the line.</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3. </a:t>
            </a:r>
            <a:r>
              <a:rPr lang="en-US" dirty="0" smtClean="0"/>
              <a:t>Linear Analysis of Data</a:t>
            </a:r>
            <a:endParaRPr lang="en-US" dirty="0">
              <a:solidFill>
                <a:prstClr val="white"/>
              </a:solidFill>
            </a:endParaRPr>
          </a:p>
        </p:txBody>
      </p:sp>
      <p:pic>
        <p:nvPicPr>
          <p:cNvPr id="6" name="Picture 5"/>
          <p:cNvPicPr>
            <a:picLocks noChangeAspect="1"/>
          </p:cNvPicPr>
          <p:nvPr/>
        </p:nvPicPr>
        <p:blipFill>
          <a:blip r:embed="rId2"/>
          <a:stretch>
            <a:fillRect/>
          </a:stretch>
        </p:blipFill>
        <p:spPr>
          <a:xfrm>
            <a:off x="1162240" y="2422420"/>
            <a:ext cx="3175000" cy="2565400"/>
          </a:xfrm>
          <a:prstGeom prst="rect">
            <a:avLst/>
          </a:prstGeom>
        </p:spPr>
      </p:pic>
      <p:pic>
        <p:nvPicPr>
          <p:cNvPr id="7" name="Picture 6"/>
          <p:cNvPicPr>
            <a:picLocks noChangeAspect="1"/>
          </p:cNvPicPr>
          <p:nvPr/>
        </p:nvPicPr>
        <p:blipFill>
          <a:blip r:embed="rId3"/>
          <a:srcRect l="5519" r="12591"/>
          <a:stretch>
            <a:fillRect/>
          </a:stretch>
        </p:blipFill>
        <p:spPr>
          <a:xfrm>
            <a:off x="4583215" y="2443930"/>
            <a:ext cx="3889277" cy="2601976"/>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3.1 (Freehand Linear Fit)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Given the following set of </a:t>
            </a:r>
            <a:r>
              <a:rPr lang="en-US" sz="2400" dirty="0" err="1" smtClean="0"/>
              <a:t>bivariate</a:t>
            </a:r>
            <a:r>
              <a:rPr lang="en-US" sz="2400" dirty="0" smtClean="0"/>
              <a:t> data, use the freehand method to find a linear equation that fits the data.</a:t>
            </a:r>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r>
              <a:rPr lang="en-US" sz="2400" dirty="0" smtClean="0"/>
              <a:t>Step 1: Make a </a:t>
            </a:r>
            <a:r>
              <a:rPr lang="en-US" sz="2400" dirty="0" err="1" smtClean="0"/>
              <a:t>scatterplot</a:t>
            </a:r>
            <a:r>
              <a:rPr lang="en-US" sz="2400" dirty="0" smtClean="0"/>
              <a:t>:</a:t>
            </a:r>
          </a:p>
          <a:p>
            <a:pPr marL="571500" indent="-571500">
              <a:buNone/>
            </a:pPr>
            <a:endParaRPr lang="en-US" sz="2400" dirty="0" smtClean="0"/>
          </a:p>
          <a:p>
            <a:pPr marL="571500" indent="-571500">
              <a:buNone/>
            </a:pPr>
            <a:r>
              <a:rPr lang="en-US" sz="2400" dirty="0" smtClean="0"/>
              <a:t>The data seem reasonably</a:t>
            </a:r>
          </a:p>
          <a:p>
            <a:pPr marL="571500" indent="-571500">
              <a:buNone/>
            </a:pPr>
            <a:r>
              <a:rPr lang="en-US" sz="2400" dirty="0" smtClean="0"/>
              <a:t>	linearly related, so we</a:t>
            </a:r>
          </a:p>
          <a:p>
            <a:pPr marL="571500" indent="-571500">
              <a:buNone/>
            </a:pPr>
            <a:r>
              <a:rPr lang="en-US" sz="2400" dirty="0" smtClean="0"/>
              <a:t>	go to the next step.</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3. </a:t>
            </a:r>
            <a:r>
              <a:rPr lang="en-US" dirty="0" smtClean="0"/>
              <a:t>Linear Analysis of Data</a:t>
            </a:r>
            <a:endParaRPr lang="en-US" dirty="0">
              <a:solidFill>
                <a:prstClr val="white"/>
              </a:solidFill>
            </a:endParaRPr>
          </a:p>
        </p:txBody>
      </p:sp>
      <p:graphicFrame>
        <p:nvGraphicFramePr>
          <p:cNvPr id="8" name="Table 7"/>
          <p:cNvGraphicFramePr>
            <a:graphicFrameLocks noGrp="1"/>
          </p:cNvGraphicFramePr>
          <p:nvPr/>
        </p:nvGraphicFramePr>
        <p:xfrm>
          <a:off x="1178875" y="2250326"/>
          <a:ext cx="6096000" cy="74168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n-US" b="0" dirty="0" smtClean="0">
                          <a:solidFill>
                            <a:schemeClr val="bg1"/>
                          </a:solidFill>
                        </a:rPr>
                        <a:t>x</a:t>
                      </a:r>
                      <a:endParaRPr lang="en-US" b="0" dirty="0">
                        <a:solidFill>
                          <a:schemeClr val="bg1"/>
                        </a:solidFill>
                      </a:endParaRPr>
                    </a:p>
                  </a:txBody>
                  <a:tcPr/>
                </a:tc>
                <a:tc>
                  <a:txBody>
                    <a:bodyPr/>
                    <a:lstStyle/>
                    <a:p>
                      <a:pPr algn="ctr"/>
                      <a:r>
                        <a:rPr lang="en-US" b="0" dirty="0" smtClean="0">
                          <a:solidFill>
                            <a:schemeClr val="bg1"/>
                          </a:solidFill>
                        </a:rPr>
                        <a:t>2</a:t>
                      </a:r>
                      <a:endParaRPr lang="en-US" b="0" dirty="0">
                        <a:solidFill>
                          <a:schemeClr val="bg1"/>
                        </a:solidFill>
                      </a:endParaRPr>
                    </a:p>
                  </a:txBody>
                  <a:tcPr>
                    <a:solidFill>
                      <a:srgbClr val="C9D4DD"/>
                    </a:solidFill>
                  </a:tcPr>
                </a:tc>
                <a:tc>
                  <a:txBody>
                    <a:bodyPr/>
                    <a:lstStyle/>
                    <a:p>
                      <a:pPr algn="ctr"/>
                      <a:r>
                        <a:rPr lang="en-US" b="0" dirty="0" smtClean="0">
                          <a:solidFill>
                            <a:schemeClr val="bg1"/>
                          </a:solidFill>
                        </a:rPr>
                        <a:t>5</a:t>
                      </a:r>
                      <a:endParaRPr lang="en-US" b="0" dirty="0">
                        <a:solidFill>
                          <a:schemeClr val="bg1"/>
                        </a:solidFill>
                      </a:endParaRPr>
                    </a:p>
                  </a:txBody>
                  <a:tcPr>
                    <a:solidFill>
                      <a:srgbClr val="C9D4DD"/>
                    </a:solidFill>
                  </a:tcPr>
                </a:tc>
                <a:tc>
                  <a:txBody>
                    <a:bodyPr/>
                    <a:lstStyle/>
                    <a:p>
                      <a:pPr algn="ctr"/>
                      <a:r>
                        <a:rPr lang="en-US" b="0" dirty="0" smtClean="0">
                          <a:solidFill>
                            <a:schemeClr val="bg1"/>
                          </a:solidFill>
                        </a:rPr>
                        <a:t>2</a:t>
                      </a:r>
                      <a:endParaRPr lang="en-US" b="0" dirty="0">
                        <a:solidFill>
                          <a:schemeClr val="bg1"/>
                        </a:solidFill>
                      </a:endParaRPr>
                    </a:p>
                  </a:txBody>
                  <a:tcPr anchor="ctr">
                    <a:solidFill>
                      <a:srgbClr val="C9D4DD"/>
                    </a:solidFill>
                  </a:tcPr>
                </a:tc>
                <a:tc>
                  <a:txBody>
                    <a:bodyPr/>
                    <a:lstStyle/>
                    <a:p>
                      <a:pPr algn="ctr"/>
                      <a:r>
                        <a:rPr lang="en-US" b="0" dirty="0" smtClean="0">
                          <a:solidFill>
                            <a:schemeClr val="bg1"/>
                          </a:solidFill>
                        </a:rPr>
                        <a:t>4</a:t>
                      </a:r>
                      <a:endParaRPr lang="en-US" b="0" dirty="0">
                        <a:solidFill>
                          <a:schemeClr val="bg1"/>
                        </a:solidFill>
                      </a:endParaRPr>
                    </a:p>
                  </a:txBody>
                  <a:tcPr>
                    <a:solidFill>
                      <a:srgbClr val="C9D4DD"/>
                    </a:solidFill>
                  </a:tcPr>
                </a:tc>
                <a:tc>
                  <a:txBody>
                    <a:bodyPr/>
                    <a:lstStyle/>
                    <a:p>
                      <a:pPr algn="ctr"/>
                      <a:r>
                        <a:rPr lang="en-US" b="0" dirty="0" smtClean="0">
                          <a:solidFill>
                            <a:schemeClr val="bg1"/>
                          </a:solidFill>
                        </a:rPr>
                        <a:t>6</a:t>
                      </a:r>
                      <a:endParaRPr lang="en-US" b="0" dirty="0">
                        <a:solidFill>
                          <a:schemeClr val="bg1"/>
                        </a:solidFill>
                      </a:endParaRPr>
                    </a:p>
                  </a:txBody>
                  <a:tcPr>
                    <a:solidFill>
                      <a:srgbClr val="C9D4DD"/>
                    </a:solidFill>
                  </a:tcPr>
                </a:tc>
              </a:tr>
              <a:tr h="370840">
                <a:tc>
                  <a:txBody>
                    <a:bodyPr/>
                    <a:lstStyle/>
                    <a:p>
                      <a:pPr algn="ctr"/>
                      <a:r>
                        <a:rPr lang="en-US" dirty="0" smtClean="0"/>
                        <a:t>y</a:t>
                      </a:r>
                      <a:endParaRPr lang="en-US" dirty="0"/>
                    </a:p>
                  </a:txBody>
                  <a:tcPr>
                    <a:solidFill>
                      <a:schemeClr val="accent1"/>
                    </a:solidFill>
                  </a:tcPr>
                </a:tc>
                <a:tc>
                  <a:txBody>
                    <a:bodyPr/>
                    <a:lstStyle/>
                    <a:p>
                      <a:pPr algn="ctr"/>
                      <a:r>
                        <a:rPr lang="en-US" dirty="0" smtClean="0"/>
                        <a:t>4</a:t>
                      </a:r>
                      <a:endParaRPr lang="en-US" dirty="0"/>
                    </a:p>
                  </a:txBody>
                  <a:tcPr/>
                </a:tc>
                <a:tc>
                  <a:txBody>
                    <a:bodyPr/>
                    <a:lstStyle/>
                    <a:p>
                      <a:pPr algn="ctr"/>
                      <a:r>
                        <a:rPr lang="en-US" dirty="0" smtClean="0"/>
                        <a:t>7</a:t>
                      </a:r>
                      <a:endParaRPr lang="en-US" dirty="0"/>
                    </a:p>
                  </a:txBody>
                  <a:tcPr/>
                </a:tc>
                <a:tc>
                  <a:txBody>
                    <a:bodyPr/>
                    <a:lstStyle/>
                    <a:p>
                      <a:pPr algn="ctr"/>
                      <a:r>
                        <a:rPr lang="en-US" dirty="0" smtClean="0"/>
                        <a:t>5</a:t>
                      </a:r>
                      <a:endParaRPr lang="en-US" dirty="0"/>
                    </a:p>
                  </a:txBody>
                  <a:tcPr/>
                </a:tc>
                <a:tc>
                  <a:txBody>
                    <a:bodyPr/>
                    <a:lstStyle/>
                    <a:p>
                      <a:pPr algn="ctr"/>
                      <a:r>
                        <a:rPr lang="en-US" dirty="0" smtClean="0"/>
                        <a:t>8</a:t>
                      </a:r>
                      <a:endParaRPr lang="en-US" dirty="0"/>
                    </a:p>
                  </a:txBody>
                  <a:tcPr/>
                </a:tc>
                <a:tc>
                  <a:txBody>
                    <a:bodyPr/>
                    <a:lstStyle/>
                    <a:p>
                      <a:pPr algn="ctr"/>
                      <a:r>
                        <a:rPr lang="en-US" dirty="0" smtClean="0"/>
                        <a:t>11</a:t>
                      </a:r>
                      <a:endParaRPr lang="en-US" dirty="0"/>
                    </a:p>
                  </a:txBody>
                  <a:tcPr/>
                </a:tc>
              </a:tr>
            </a:tbl>
          </a:graphicData>
        </a:graphic>
      </p:graphicFrame>
      <p:pic>
        <p:nvPicPr>
          <p:cNvPr id="10" name="Picture 9"/>
          <p:cNvPicPr>
            <a:picLocks noChangeAspect="1"/>
          </p:cNvPicPr>
          <p:nvPr/>
        </p:nvPicPr>
        <p:blipFill>
          <a:blip r:embed="rId2"/>
          <a:stretch>
            <a:fillRect/>
          </a:stretch>
        </p:blipFill>
        <p:spPr>
          <a:xfrm>
            <a:off x="4058142" y="3184101"/>
            <a:ext cx="4002933" cy="3002173"/>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3.1 (Freehand Linear Fit)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Step 2: Draw a line through the data that attempts to minimize  </a:t>
            </a:r>
          </a:p>
          <a:p>
            <a:pPr marL="571500" indent="-571500">
              <a:buNone/>
            </a:pPr>
            <a:r>
              <a:rPr lang="en-US" sz="2400" dirty="0" smtClean="0"/>
              <a:t>             the (vertical) distance between the line and the points:</a:t>
            </a:r>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r>
              <a:rPr lang="en-US" sz="2400" dirty="0" smtClean="0"/>
              <a:t>Notice that our line contains none of the data points!</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3. </a:t>
            </a:r>
            <a:r>
              <a:rPr lang="en-US" dirty="0" smtClean="0"/>
              <a:t>Linear Analysis of Data</a:t>
            </a:r>
            <a:endParaRPr lang="en-US" dirty="0">
              <a:solidFill>
                <a:prstClr val="white"/>
              </a:solidFill>
            </a:endParaRPr>
          </a:p>
        </p:txBody>
      </p:sp>
      <p:pic>
        <p:nvPicPr>
          <p:cNvPr id="9" name="Picture 8"/>
          <p:cNvPicPr>
            <a:picLocks noChangeAspect="1"/>
          </p:cNvPicPr>
          <p:nvPr/>
        </p:nvPicPr>
        <p:blipFill>
          <a:blip r:embed="rId2"/>
          <a:stretch>
            <a:fillRect/>
          </a:stretch>
        </p:blipFill>
        <p:spPr>
          <a:xfrm>
            <a:off x="1471619" y="2197878"/>
            <a:ext cx="4502805" cy="3377077"/>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3.1 (Freehand Linear Fit)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Step 3: Next we pick two points ON THE LINE to determine the equation of the line. </a:t>
            </a:r>
          </a:p>
          <a:p>
            <a:pPr marL="571500" indent="-571500">
              <a:buNone/>
            </a:pPr>
            <a:r>
              <a:rPr lang="en-US" sz="2400" dirty="0" smtClean="0"/>
              <a:t>											 Let’s choose (3,6) 											and (6,10).</a:t>
            </a:r>
          </a:p>
          <a:p>
            <a:pPr marL="571500" indent="-571500">
              <a:buNone/>
            </a:pPr>
            <a:r>
              <a:rPr lang="en-US" sz="2400" dirty="0" smtClean="0"/>
              <a:t>											 Then:</a:t>
            </a:r>
          </a:p>
        </p:txBody>
      </p:sp>
      <p:sp>
        <p:nvSpPr>
          <p:cNvPr id="5" name="TextBox 4"/>
          <p:cNvSpPr txBox="1"/>
          <p:nvPr/>
        </p:nvSpPr>
        <p:spPr>
          <a:xfrm>
            <a:off x="375795" y="220285"/>
            <a:ext cx="8168455" cy="369332"/>
          </a:xfrm>
          <a:prstGeom prst="rect">
            <a:avLst/>
          </a:prstGeom>
          <a:noFill/>
        </p:spPr>
        <p:txBody>
          <a:bodyPr wrap="square" rtlCol="0">
            <a:spAutoFit/>
          </a:bodyPr>
          <a:lstStyle/>
          <a:p>
            <a:r>
              <a:rPr lang="en-US" dirty="0" smtClean="0">
                <a:solidFill>
                  <a:prstClr val="white"/>
                </a:solidFill>
              </a:rPr>
              <a:t>3. </a:t>
            </a:r>
            <a:r>
              <a:rPr lang="en-US" dirty="0" smtClean="0"/>
              <a:t>Linear Analysis of Data</a:t>
            </a:r>
            <a:endParaRPr lang="en-US" dirty="0">
              <a:solidFill>
                <a:prstClr val="white"/>
              </a:solidFill>
            </a:endParaRPr>
          </a:p>
        </p:txBody>
      </p:sp>
      <p:pic>
        <p:nvPicPr>
          <p:cNvPr id="9" name="Picture 8"/>
          <p:cNvPicPr>
            <a:picLocks noChangeAspect="1"/>
          </p:cNvPicPr>
          <p:nvPr/>
        </p:nvPicPr>
        <p:blipFill>
          <a:blip r:embed="rId3"/>
          <a:stretch>
            <a:fillRect/>
          </a:stretch>
        </p:blipFill>
        <p:spPr>
          <a:xfrm>
            <a:off x="1098884" y="2197878"/>
            <a:ext cx="4502805" cy="3377077"/>
          </a:xfrm>
          <a:prstGeom prst="rect">
            <a:avLst/>
          </a:prstGeom>
        </p:spPr>
      </p:pic>
      <p:cxnSp>
        <p:nvCxnSpPr>
          <p:cNvPr id="7" name="Straight Connector 6"/>
          <p:cNvCxnSpPr/>
          <p:nvPr/>
        </p:nvCxnSpPr>
        <p:spPr>
          <a:xfrm rot="5400000" flipH="1" flipV="1">
            <a:off x="3536564" y="4090164"/>
            <a:ext cx="2085743" cy="9144"/>
          </a:xfrm>
          <a:prstGeom prst="line">
            <a:avLst/>
          </a:prstGeom>
          <a:ln w="6350" cmpd="sng">
            <a:prstDash val="dash"/>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780822" y="3051864"/>
            <a:ext cx="2771282" cy="14341"/>
          </a:xfrm>
          <a:prstGeom prst="line">
            <a:avLst/>
          </a:prstGeom>
          <a:ln w="6350" cmpd="sng">
            <a:prstDash val="dash"/>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2435601" y="4757017"/>
            <a:ext cx="816403" cy="3"/>
          </a:xfrm>
          <a:prstGeom prst="line">
            <a:avLst/>
          </a:prstGeom>
          <a:ln w="6350" cmpd="sng">
            <a:prstDash val="dash"/>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rot="10800000">
            <a:off x="1780823" y="4313376"/>
            <a:ext cx="1049177" cy="1588"/>
          </a:xfrm>
          <a:prstGeom prst="line">
            <a:avLst/>
          </a:prstGeom>
          <a:ln w="6350" cmpd="sng">
            <a:prstDash val="dash"/>
          </a:ln>
        </p:spPr>
        <p:style>
          <a:lnRef idx="2">
            <a:schemeClr val="accent1"/>
          </a:lnRef>
          <a:fillRef idx="0">
            <a:schemeClr val="accent1"/>
          </a:fillRef>
          <a:effectRef idx="1">
            <a:schemeClr val="accent1"/>
          </a:effectRef>
          <a:fontRef idx="minor">
            <a:schemeClr val="tx1"/>
          </a:fontRef>
        </p:style>
      </p:cxnSp>
      <p:graphicFrame>
        <p:nvGraphicFramePr>
          <p:cNvPr id="19" name="Object 18"/>
          <p:cNvGraphicFramePr>
            <a:graphicFrameLocks noChangeAspect="1"/>
          </p:cNvGraphicFramePr>
          <p:nvPr/>
        </p:nvGraphicFramePr>
        <p:xfrm>
          <a:off x="6030641" y="3335912"/>
          <a:ext cx="1921981" cy="2238245"/>
        </p:xfrm>
        <a:graphic>
          <a:graphicData uri="http://schemas.openxmlformats.org/presentationml/2006/ole">
            <mc:AlternateContent xmlns:mc="http://schemas.openxmlformats.org/markup-compatibility/2006">
              <mc:Choice xmlns:v="urn:schemas-microsoft-com:vml" Requires="v">
                <p:oleObj spid="_x0000_s14342" name="Equation" r:id="rId4" imgW="1003300" imgH="1168400" progId="Equation.3">
                  <p:embed/>
                </p:oleObj>
              </mc:Choice>
              <mc:Fallback>
                <p:oleObj name="Equation" r:id="rId4" imgW="1003300" imgH="11684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30641" y="3335912"/>
                        <a:ext cx="1921981" cy="223824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9888</TotalTime>
  <Words>1345</Words>
  <Application>Microsoft Macintosh PowerPoint</Application>
  <PresentationFormat>On-screen Show (4:3)</PresentationFormat>
  <Paragraphs>246</Paragraphs>
  <Slides>23</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5" baseType="lpstr">
      <vt:lpstr>1_Office Theme</vt:lpstr>
      <vt:lpstr>Equation</vt:lpstr>
      <vt:lpstr>Lecture 3: Bivariate Data &amp; Linear Regression</vt:lpstr>
      <vt:lpstr>Motivation</vt:lpstr>
      <vt:lpstr>Linear Relationships</vt:lpstr>
      <vt:lpstr>PowerPoint Presentation</vt:lpstr>
      <vt:lpstr>Freehand Linear Fit</vt:lpstr>
      <vt:lpstr>Freehand Linear Fit</vt:lpstr>
      <vt:lpstr>Example 3.1 (Freehand Linear Fit)</vt:lpstr>
      <vt:lpstr>Example 3.1 (Freehand Linear Fit)</vt:lpstr>
      <vt:lpstr>Example 3.1 (Freehand Linear Fit)</vt:lpstr>
      <vt:lpstr>Least Squares Fit</vt:lpstr>
      <vt:lpstr>Least Squares Fit</vt:lpstr>
      <vt:lpstr>Example 3.2 (Least Squares Linear Regression)</vt:lpstr>
      <vt:lpstr>Example 3.2 (Least Squares Linear Regression)</vt:lpstr>
      <vt:lpstr>Interpolation &amp; Extrapolation</vt:lpstr>
      <vt:lpstr>Interpolation &amp; Extrapolation: Example 3.3</vt:lpstr>
      <vt:lpstr>PowerPoint Presentation</vt:lpstr>
      <vt:lpstr>Correlation Coefficient</vt:lpstr>
      <vt:lpstr>Figure 3.1</vt:lpstr>
      <vt:lpstr>Example 3.4</vt:lpstr>
      <vt:lpstr>Homework</vt:lpstr>
      <vt:lpstr>Exercise 3.4 (d)</vt:lpstr>
      <vt:lpstr>Exercise 3.4 (d)</vt:lpstr>
      <vt:lpstr>Exercise 3.4 (e)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Basic Descriptive Statistics</dc:title>
  <dc:creator>Jason Bintz</dc:creator>
  <cp:lastModifiedBy>Jason</cp:lastModifiedBy>
  <cp:revision>165</cp:revision>
  <dcterms:created xsi:type="dcterms:W3CDTF">2013-01-14T22:49:30Z</dcterms:created>
  <dcterms:modified xsi:type="dcterms:W3CDTF">2014-01-13T22:02:09Z</dcterms:modified>
</cp:coreProperties>
</file>